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2A5_F72538A.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2CD_47A1FEA6.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2AF_ACF364E3.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2C1_E333608D.xml" ContentType="application/vnd.ms-powerpoint.comments+xml"/>
  <Override PartName="/ppt/notesSlides/notesSlide25.xml" ContentType="application/vnd.openxmlformats-officedocument.presentationml.notesSlide+xml"/>
  <Override PartName="/ppt/comments/modernComment_2C7_D35EB5CC.xml" ContentType="application/vnd.ms-powerpoint.comments+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1"/>
  </p:notesMasterIdLst>
  <p:handoutMasterIdLst>
    <p:handoutMasterId r:id="rId52"/>
  </p:handoutMasterIdLst>
  <p:sldIdLst>
    <p:sldId id="291" r:id="rId5"/>
    <p:sldId id="616" r:id="rId6"/>
    <p:sldId id="688" r:id="rId7"/>
    <p:sldId id="655" r:id="rId8"/>
    <p:sldId id="667" r:id="rId9"/>
    <p:sldId id="656" r:id="rId10"/>
    <p:sldId id="678" r:id="rId11"/>
    <p:sldId id="677" r:id="rId12"/>
    <p:sldId id="657" r:id="rId13"/>
    <p:sldId id="679" r:id="rId14"/>
    <p:sldId id="659" r:id="rId15"/>
    <p:sldId id="717" r:id="rId16"/>
    <p:sldId id="672" r:id="rId17"/>
    <p:sldId id="713" r:id="rId18"/>
    <p:sldId id="716" r:id="rId19"/>
    <p:sldId id="718" r:id="rId20"/>
    <p:sldId id="628" r:id="rId21"/>
    <p:sldId id="689" r:id="rId22"/>
    <p:sldId id="691" r:id="rId23"/>
    <p:sldId id="685" r:id="rId24"/>
    <p:sldId id="686" r:id="rId25"/>
    <p:sldId id="692" r:id="rId26"/>
    <p:sldId id="695" r:id="rId27"/>
    <p:sldId id="715" r:id="rId28"/>
    <p:sldId id="699" r:id="rId29"/>
    <p:sldId id="700" r:id="rId30"/>
    <p:sldId id="683" r:id="rId31"/>
    <p:sldId id="714" r:id="rId32"/>
    <p:sldId id="687" r:id="rId33"/>
    <p:sldId id="626" r:id="rId34"/>
    <p:sldId id="690" r:id="rId35"/>
    <p:sldId id="561" r:id="rId36"/>
    <p:sldId id="639" r:id="rId37"/>
    <p:sldId id="640" r:id="rId38"/>
    <p:sldId id="630" r:id="rId39"/>
    <p:sldId id="705" r:id="rId40"/>
    <p:sldId id="707" r:id="rId41"/>
    <p:sldId id="653" r:id="rId42"/>
    <p:sldId id="706" r:id="rId43"/>
    <p:sldId id="702" r:id="rId44"/>
    <p:sldId id="711" r:id="rId45"/>
    <p:sldId id="644" r:id="rId46"/>
    <p:sldId id="668" r:id="rId47"/>
    <p:sldId id="693" r:id="rId48"/>
    <p:sldId id="694" r:id="rId49"/>
    <p:sldId id="719"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24B94271-ECD8-C592-1823-C5AD981B0597}" name="Gift" initials="G" userId="1faf98004bcc559c" providerId="Windows Live"/>
  <p188:author id="{A3E1268E-7951-DF41-B86F-1AEA122B75D6}" name="Nyimbili, Shida" initials="NS" userId="S::shida.nyimbili@tetratech.com::b04cdb49-929b-4720-b229-200ff57be8da" providerId="AD"/>
  <p188:author id="{B12E7B94-CF09-4AF9-F2A3-9FC867FBACAE}" name="Sitenge, Gift" initials="SG" userId="S::gift.sitenge@tetratech.com::55b0652f-e20b-4022-82e2-3539ac79865b" providerId="AD"/>
  <p188:author id="{40E5CAB6-C872-76DD-9386-3A78FE3A79C7}" name="Lin, Yashin" initials="LY" userId="S::yashin.lin@tetratech.com::b302ac32-99fa-441b-bf10-96d5065006a2" providerId="AD"/>
  <p188:author id="{6E9767D0-0A34-AFB9-688E-B8AD420024D1}" name="Lin, Yashin" initials="LY" userId="S::YASHIN.LIN@tetratech.com::b302ac32-99fa-441b-bf10-96d5065006a2" providerId="AD"/>
  <p188:author id="{98285AD1-E3CC-7F60-AD55-8A52896457C2}" name="Killian, Dan" initials="KD" userId="S::DAN.KILLIAN@tetratech.com::500e1f32-7a83-4dbd-a776-8d0b1897108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8"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F6C"/>
    <a:srgbClr val="BA0C2F"/>
    <a:srgbClr val="E7E7E5"/>
    <a:srgbClr val="D9D7D3"/>
    <a:srgbClr val="CEB032"/>
    <a:srgbClr val="6C6463"/>
    <a:srgbClr val="057AD7"/>
    <a:srgbClr val="CFCDC9"/>
    <a:srgbClr val="635C5B"/>
    <a:srgbClr val="651D3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393" autoAdjust="0"/>
  </p:normalViewPr>
  <p:slideViewPr>
    <p:cSldViewPr snapToGrid="0">
      <p:cViewPr varScale="1">
        <p:scale>
          <a:sx n="89" d="100"/>
          <a:sy n="89" d="100"/>
        </p:scale>
        <p:origin x="1282" y="82"/>
      </p:cViewPr>
      <p:guideLst>
        <p:guide orient="horz" pos="216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omments/modernComment_2A5_F72538A.xml><?xml version="1.0" encoding="utf-8"?>
<p188:cmLst xmlns:a="http://schemas.openxmlformats.org/drawingml/2006/main" xmlns:r="http://schemas.openxmlformats.org/officeDocument/2006/relationships" xmlns:p188="http://schemas.microsoft.com/office/powerpoint/2018/8/main">
  <p188:cm id="{66314AE9-0E39-43C4-8F25-E0CB76BCF0F0}" authorId="{24B94271-ECD8-C592-1823-C5AD981B0597}" created="2022-06-01T22:57:28.172">
    <pc:sldMkLst xmlns:pc="http://schemas.microsoft.com/office/powerpoint/2013/main/command">
      <pc:docMk/>
      <pc:sldMk cId="259150730" sldId="677"/>
    </pc:sldMkLst>
    <p188:replyLst>
      <p188:reply id="{26402AC2-CD89-48ED-8B46-A3E6B07C7DC7}" authorId="{98285AD1-E3CC-7F60-AD55-8A52896457C2}" created="2022-06-02T04:44:17.163">
        <p188:txBody>
          <a:bodyPr/>
          <a:lstStyle/>
          <a:p>
            <a:r>
              <a:rPr lang="en-US"/>
              <a:t>I do not know</a:t>
            </a:r>
          </a:p>
        </p188:txBody>
      </p188:reply>
    </p188:replyLst>
    <p188:txBody>
      <a:bodyPr/>
      <a:lstStyle/>
      <a:p>
        <a:r>
          <a:rPr lang="en-US"/>
          <a:t>I am wondering what the bars for each province represent here</a:t>
        </a:r>
      </a:p>
    </p188:txBody>
  </p188:cm>
</p188:cmLst>
</file>

<file path=ppt/comments/modernComment_2AF_ACF364E3.xml><?xml version="1.0" encoding="utf-8"?>
<p188:cmLst xmlns:a="http://schemas.openxmlformats.org/drawingml/2006/main" xmlns:r="http://schemas.openxmlformats.org/officeDocument/2006/relationships" xmlns:p188="http://schemas.microsoft.com/office/powerpoint/2018/8/main">
  <p188:cm id="{176358D2-9465-47B3-B02E-BDB00E3EBF48}" authorId="{24B94271-ECD8-C592-1823-C5AD981B0597}" created="2022-06-01T23:32:37.020">
    <pc:sldMkLst xmlns:pc="http://schemas.microsoft.com/office/powerpoint/2013/main/command">
      <pc:docMk/>
      <pc:sldMk cId="2901632227" sldId="687"/>
    </pc:sldMkLst>
    <p188:replyLst>
      <p188:reply id="{1CC6E310-FDA9-4459-AECD-9577428CB6F9}" authorId="{98285AD1-E3CC-7F60-AD55-8A52896457C2}" created="2022-06-02T04:43:45.901">
        <p188:txBody>
          <a:bodyPr/>
          <a:lstStyle/>
          <a:p>
            <a:r>
              <a:rPr lang="en-US"/>
              <a:t>I'm not sure I would be able to change the code in time, so I added annotations to make the corrections</a:t>
            </a:r>
          </a:p>
        </p188:txBody>
      </p188:reply>
    </p188:replyLst>
    <p188:txBody>
      <a:bodyPr/>
      <a:lstStyle/>
      <a:p>
        <a:r>
          <a:rPr lang="en-US"/>
          <a:t>G2G is in Central, Copperbelt, Luapula and Northern. Luapula is also supported by FHN. Let us change the color for Copperbelt and Luapula</a:t>
        </a:r>
      </a:p>
    </p188:txBody>
  </p188:cm>
</p188:cmLst>
</file>

<file path=ppt/comments/modernComment_2C1_E333608D.xml><?xml version="1.0" encoding="utf-8"?>
<p188:cmLst xmlns:a="http://schemas.openxmlformats.org/drawingml/2006/main" xmlns:r="http://schemas.openxmlformats.org/officeDocument/2006/relationships" xmlns:p188="http://schemas.microsoft.com/office/powerpoint/2018/8/main">
  <p188:cm id="{5C941FF6-9FF2-406F-B953-EF0C9F1572DC}" authorId="{98285AD1-E3CC-7F60-AD55-8A52896457C2}" created="2022-06-02T04:46:07.358">
    <pc:sldMkLst xmlns:pc="http://schemas.microsoft.com/office/powerpoint/2013/main/command">
      <pc:docMk/>
      <pc:sldMk cId="3811795085" sldId="705"/>
    </pc:sldMkLst>
    <p188:txBody>
      <a:bodyPr/>
      <a:lstStyle/>
      <a:p>
        <a:r>
          <a:rPr lang="en-US"/>
          <a:t>this slide was meant to replace previous slide</a:t>
        </a:r>
      </a:p>
    </p188:txBody>
  </p188:cm>
</p188:cmLst>
</file>

<file path=ppt/comments/modernComment_2C7_D35EB5CC.xml><?xml version="1.0" encoding="utf-8"?>
<p188:cmLst xmlns:a="http://schemas.openxmlformats.org/drawingml/2006/main" xmlns:r="http://schemas.openxmlformats.org/officeDocument/2006/relationships" xmlns:p188="http://schemas.microsoft.com/office/powerpoint/2018/8/main">
  <p188:cm id="{2F1AE7BD-1AE6-4832-9D5E-2E57EFD87434}" authorId="{98285AD1-E3CC-7F60-AD55-8A52896457C2}" created="2022-06-02T04:46:32.478">
    <pc:sldMkLst xmlns:pc="http://schemas.microsoft.com/office/powerpoint/2013/main/command">
      <pc:docMk/>
      <pc:sldMk cId="3546199500" sldId="711"/>
    </pc:sldMkLst>
    <p188:txBody>
      <a:bodyPr/>
      <a:lstStyle/>
      <a:p>
        <a:r>
          <a:rPr lang="en-US"/>
          <a:t>this slide was to replace previous slide</a:t>
        </a:r>
      </a:p>
    </p188:txBody>
  </p188:cm>
</p188:cmLst>
</file>

<file path=ppt/comments/modernComment_2CD_47A1FEA6.xml><?xml version="1.0" encoding="utf-8"?>
<p188:cmLst xmlns:a="http://schemas.openxmlformats.org/drawingml/2006/main" xmlns:r="http://schemas.openxmlformats.org/officeDocument/2006/relationships" xmlns:p188="http://schemas.microsoft.com/office/powerpoint/2018/8/main">
  <p188:cm id="{026561EF-00D0-4EFA-BA38-62E9CA671AB0}" authorId="{98285AD1-E3CC-7F60-AD55-8A52896457C2}" created="2022-06-02T04:45:08.367">
    <pc:sldMkLst xmlns:pc="http://schemas.microsoft.com/office/powerpoint/2013/main/command">
      <pc:docMk/>
      <pc:sldMk cId="1201798822" sldId="717"/>
    </pc:sldMkLst>
    <p188:txBody>
      <a:bodyPr/>
      <a:lstStyle/>
      <a:p>
        <a:r>
          <a:rPr lang="en-US"/>
          <a:t>you may not need previous slide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64D9E48-5E7F-D24C-87D5-695B18367D24}" type="datetimeFigureOut">
              <a:rPr lang="en-US" smtClean="0"/>
              <a:t>6/2/2022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6CB10C2-C6DD-5A4A-BF1B-B012B8BA4284}" type="slidenum">
              <a:rPr lang="en-US" smtClean="0"/>
              <a:t>‹#›</a:t>
            </a:fld>
            <a:endParaRPr lang="en-US"/>
          </a:p>
        </p:txBody>
      </p:sp>
    </p:spTree>
    <p:extLst>
      <p:ext uri="{BB962C8B-B14F-4D97-AF65-F5344CB8AC3E}">
        <p14:creationId xmlns:p14="http://schemas.microsoft.com/office/powerpoint/2010/main" val="3097975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6357CE-B3EB-1B4A-84E5-C1E2DF427ABD}" type="datetimeFigureOut">
              <a:rPr lang="en-US" smtClean="0"/>
              <a:t>6/2/2022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4A558B-E4E9-A94A-B9C1-029E46A76ABA}" type="slidenum">
              <a:rPr lang="en-US" smtClean="0"/>
              <a:t>‹#›</a:t>
            </a:fld>
            <a:endParaRPr lang="en-US"/>
          </a:p>
        </p:txBody>
      </p:sp>
    </p:spTree>
    <p:extLst>
      <p:ext uri="{BB962C8B-B14F-4D97-AF65-F5344CB8AC3E}">
        <p14:creationId xmlns:p14="http://schemas.microsoft.com/office/powerpoint/2010/main" val="306893798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Presenter notes:</a:t>
            </a:r>
          </a:p>
          <a:p>
            <a:r>
              <a:rPr lang="en-US"/>
              <a:t>- There was a USAID comment noting that, in the presentation shared first last week, monitoring results were presented by year. In fact for that presentation, results were presented by month—each scatterplot dot was a monthly value. So the analysis was a finer level of detail (monthly) than what was requested (quarterly).</a:t>
            </a:r>
          </a:p>
        </p:txBody>
      </p:sp>
      <p:sp>
        <p:nvSpPr>
          <p:cNvPr id="4" name="Slide Number Placeholder 3"/>
          <p:cNvSpPr>
            <a:spLocks noGrp="1"/>
          </p:cNvSpPr>
          <p:nvPr>
            <p:ph type="sldNum" sz="quarter" idx="5"/>
          </p:nvPr>
        </p:nvSpPr>
        <p:spPr/>
        <p:txBody>
          <a:bodyPr/>
          <a:lstStyle/>
          <a:p>
            <a:fld id="{824A558B-E4E9-A94A-B9C1-029E46A76ABA}" type="slidenum">
              <a:rPr lang="en-US" smtClean="0"/>
              <a:t>1</a:t>
            </a:fld>
            <a:endParaRPr lang="en-US"/>
          </a:p>
        </p:txBody>
      </p:sp>
    </p:spTree>
    <p:extLst>
      <p:ext uri="{BB962C8B-B14F-4D97-AF65-F5344CB8AC3E}">
        <p14:creationId xmlns:p14="http://schemas.microsoft.com/office/powerpoint/2010/main" val="3824820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MSB is higher the FSB, this was discussed during the </a:t>
            </a:r>
            <a:r>
              <a:rPr lang="en-GB" dirty="0" err="1"/>
              <a:t>Newborn</a:t>
            </a:r>
            <a:r>
              <a:rPr lang="en-GB" dirty="0"/>
              <a:t> subcommittee TWG to be different compared to many countries. This is partly due to documentation issues as providers do not document correctly for fear of blame. Measures are being put in place to sensitize providers to avoid blame game and document the correctly at what point stillbirth occurred.</a:t>
            </a:r>
          </a:p>
        </p:txBody>
      </p:sp>
      <p:sp>
        <p:nvSpPr>
          <p:cNvPr id="4" name="Slide Number Placeholder 3"/>
          <p:cNvSpPr>
            <a:spLocks noGrp="1"/>
          </p:cNvSpPr>
          <p:nvPr>
            <p:ph type="sldNum" sz="quarter" idx="5"/>
          </p:nvPr>
        </p:nvSpPr>
        <p:spPr/>
        <p:txBody>
          <a:bodyPr/>
          <a:lstStyle/>
          <a:p>
            <a:fld id="{824A558B-E4E9-A94A-B9C1-029E46A76ABA}" type="slidenum">
              <a:rPr lang="en-US" smtClean="0"/>
              <a:t>11</a:t>
            </a:fld>
            <a:endParaRPr lang="en-US"/>
          </a:p>
        </p:txBody>
      </p:sp>
    </p:spTree>
    <p:extLst>
      <p:ext uri="{BB962C8B-B14F-4D97-AF65-F5344CB8AC3E}">
        <p14:creationId xmlns:p14="http://schemas.microsoft.com/office/powerpoint/2010/main" val="2686700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notes: </a:t>
            </a:r>
          </a:p>
          <a:p>
            <a:r>
              <a:rPr lang="en-US" dirty="0"/>
              <a:t>- Please note this slide contains both the maternal mortality ratio and absolute numbers of deaths on the same slide</a:t>
            </a:r>
          </a:p>
          <a:p>
            <a:r>
              <a:rPr lang="en-US" dirty="0"/>
              <a:t>- While the number of community maternal deaths appear to have decreased in the last two years, the reliability of such data is likely lower, and could have been affected by reporting challenges</a:t>
            </a:r>
          </a:p>
        </p:txBody>
      </p:sp>
      <p:sp>
        <p:nvSpPr>
          <p:cNvPr id="4" name="Slide Number Placeholder 3"/>
          <p:cNvSpPr>
            <a:spLocks noGrp="1"/>
          </p:cNvSpPr>
          <p:nvPr>
            <p:ph type="sldNum" sz="quarter" idx="5"/>
          </p:nvPr>
        </p:nvSpPr>
        <p:spPr/>
        <p:txBody>
          <a:bodyPr/>
          <a:lstStyle/>
          <a:p>
            <a:fld id="{824A558B-E4E9-A94A-B9C1-029E46A76ABA}" type="slidenum">
              <a:rPr lang="en-US" smtClean="0"/>
              <a:t>13</a:t>
            </a:fld>
            <a:endParaRPr lang="en-US"/>
          </a:p>
        </p:txBody>
      </p:sp>
    </p:spTree>
    <p:extLst>
      <p:ext uri="{BB962C8B-B14F-4D97-AF65-F5344CB8AC3E}">
        <p14:creationId xmlns:p14="http://schemas.microsoft.com/office/powerpoint/2010/main" val="561338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notes:</a:t>
            </a:r>
          </a:p>
          <a:p>
            <a:r>
              <a:rPr lang="en-US" dirty="0"/>
              <a:t>Facility maternal mortality ratio includes deaths that take place in the community that are reported to the facility</a:t>
            </a:r>
          </a:p>
          <a:p>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14</a:t>
            </a:fld>
            <a:endParaRPr lang="en-US"/>
          </a:p>
        </p:txBody>
      </p:sp>
    </p:spTree>
    <p:extLst>
      <p:ext uri="{BB962C8B-B14F-4D97-AF65-F5344CB8AC3E}">
        <p14:creationId xmlns:p14="http://schemas.microsoft.com/office/powerpoint/2010/main" val="62372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15</a:t>
            </a:fld>
            <a:endParaRPr lang="en-US"/>
          </a:p>
        </p:txBody>
      </p:sp>
    </p:spTree>
    <p:extLst>
      <p:ext uri="{BB962C8B-B14F-4D97-AF65-F5344CB8AC3E}">
        <p14:creationId xmlns:p14="http://schemas.microsoft.com/office/powerpoint/2010/main" val="3447312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24A558B-E4E9-A94A-B9C1-029E46A76ABA}" type="slidenum">
              <a:rPr lang="en-US" smtClean="0"/>
              <a:t>19</a:t>
            </a:fld>
            <a:endParaRPr lang="en-US"/>
          </a:p>
        </p:txBody>
      </p:sp>
    </p:spTree>
    <p:extLst>
      <p:ext uri="{BB962C8B-B14F-4D97-AF65-F5344CB8AC3E}">
        <p14:creationId xmlns:p14="http://schemas.microsoft.com/office/powerpoint/2010/main" val="881850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24A558B-E4E9-A94A-B9C1-029E46A76ABA}" type="slidenum">
              <a:rPr lang="en-US" smtClean="0"/>
              <a:t>22</a:t>
            </a:fld>
            <a:endParaRPr lang="en-US"/>
          </a:p>
        </p:txBody>
      </p:sp>
    </p:spTree>
    <p:extLst>
      <p:ext uri="{BB962C8B-B14F-4D97-AF65-F5344CB8AC3E}">
        <p14:creationId xmlns:p14="http://schemas.microsoft.com/office/powerpoint/2010/main" val="506054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24A558B-E4E9-A94A-B9C1-029E46A76ABA}" type="slidenum">
              <a:rPr lang="en-US" smtClean="0"/>
              <a:t>23</a:t>
            </a:fld>
            <a:endParaRPr lang="en-US"/>
          </a:p>
        </p:txBody>
      </p:sp>
    </p:spTree>
    <p:extLst>
      <p:ext uri="{BB962C8B-B14F-4D97-AF65-F5344CB8AC3E}">
        <p14:creationId xmlns:p14="http://schemas.microsoft.com/office/powerpoint/2010/main" val="846346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24A558B-E4E9-A94A-B9C1-029E46A76ABA}" type="slidenum">
              <a:rPr lang="en-US" smtClean="0"/>
              <a:t>24</a:t>
            </a:fld>
            <a:endParaRPr lang="en-US"/>
          </a:p>
        </p:txBody>
      </p:sp>
    </p:spTree>
    <p:extLst>
      <p:ext uri="{BB962C8B-B14F-4D97-AF65-F5344CB8AC3E}">
        <p14:creationId xmlns:p14="http://schemas.microsoft.com/office/powerpoint/2010/main" val="1211988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24A558B-E4E9-A94A-B9C1-029E46A76ABA}" type="slidenum">
              <a:rPr lang="en-US" smtClean="0"/>
              <a:t>27</a:t>
            </a:fld>
            <a:endParaRPr lang="en-US"/>
          </a:p>
        </p:txBody>
      </p:sp>
    </p:spTree>
    <p:extLst>
      <p:ext uri="{BB962C8B-B14F-4D97-AF65-F5344CB8AC3E}">
        <p14:creationId xmlns:p14="http://schemas.microsoft.com/office/powerpoint/2010/main" val="2802269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24A558B-E4E9-A94A-B9C1-029E46A76ABA}" type="slidenum">
              <a:rPr lang="en-US" smtClean="0"/>
              <a:t>28</a:t>
            </a:fld>
            <a:endParaRPr lang="en-US"/>
          </a:p>
        </p:txBody>
      </p:sp>
    </p:spTree>
    <p:extLst>
      <p:ext uri="{BB962C8B-B14F-4D97-AF65-F5344CB8AC3E}">
        <p14:creationId xmlns:p14="http://schemas.microsoft.com/office/powerpoint/2010/main" val="2259512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Presenter notes:</a:t>
            </a:r>
          </a:p>
          <a:p>
            <a:r>
              <a:rPr lang="en-GB" b="0"/>
              <a:t>- In the previous version of this presentation, the headings referred to negative (positive) trend, which referred to which direction the data was going (</a:t>
            </a:r>
            <a:r>
              <a:rPr lang="en-GB" b="0" err="1"/>
              <a:t>ie</a:t>
            </a:r>
            <a:r>
              <a:rPr lang="en-GB" b="0"/>
              <a:t> up or down), but this was not the same as desirable/undesirable. The updated column headings now indicate that a negative direction is the same as an undesirable direction (e.g. decreasing mortality and increasing institutional deliveries)</a:t>
            </a:r>
          </a:p>
        </p:txBody>
      </p:sp>
      <p:sp>
        <p:nvSpPr>
          <p:cNvPr id="4" name="Slide Number Placeholder 3"/>
          <p:cNvSpPr>
            <a:spLocks noGrp="1"/>
          </p:cNvSpPr>
          <p:nvPr>
            <p:ph type="sldNum" sz="quarter" idx="5"/>
          </p:nvPr>
        </p:nvSpPr>
        <p:spPr/>
        <p:txBody>
          <a:bodyPr/>
          <a:lstStyle/>
          <a:p>
            <a:fld id="{824A558B-E4E9-A94A-B9C1-029E46A76ABA}" type="slidenum">
              <a:rPr lang="en-US" smtClean="0"/>
              <a:t>3</a:t>
            </a:fld>
            <a:endParaRPr lang="en-US"/>
          </a:p>
        </p:txBody>
      </p:sp>
    </p:spTree>
    <p:extLst>
      <p:ext uri="{BB962C8B-B14F-4D97-AF65-F5344CB8AC3E}">
        <p14:creationId xmlns:p14="http://schemas.microsoft.com/office/powerpoint/2010/main" val="2079488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In the health facilities where there are CHAs, they are the point of contact and project-community liaison for the project.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Under health and nutrition, they provide capacity strengthening and supportive supervision to SUN Mother Support Groups, Family planning Community Based Distributors and Early Childhood Development facilitators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Under WASH, they provide supportive supervision to the Sanitation Action Groups and the community champions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In health facilities that do not have Environmental Health Technologists, they also perform data management functions including receiving/reviewing monitoring reports from community groups/volunteers and consolidate data for the catchment for onward submission to the districts</a:t>
            </a:r>
          </a:p>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32</a:t>
            </a:fld>
            <a:endParaRPr lang="en-US"/>
          </a:p>
        </p:txBody>
      </p:sp>
    </p:spTree>
    <p:extLst>
      <p:ext uri="{BB962C8B-B14F-4D97-AF65-F5344CB8AC3E}">
        <p14:creationId xmlns:p14="http://schemas.microsoft.com/office/powerpoint/2010/main" val="1820341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Calibri" panose="020F0502020204030204" pitchFamily="34" charset="0"/>
                <a:ea typeface="Calibri" panose="020F0502020204030204" pitchFamily="34" charset="0"/>
              </a:rPr>
              <a:t>For the bump around 2020, there were a number of activities that the SUNTA project supported with intensity during this time, that required increased community presence by health facility staff, including CHAs</a:t>
            </a:r>
          </a:p>
          <a:p>
            <a:pPr marL="342900" lvl="0" indent="-342900">
              <a:buFont typeface="+mj-lt"/>
              <a:buAutoNum type="arabicPeriod"/>
            </a:pPr>
            <a:r>
              <a:rPr lang="en-US" sz="1200">
                <a:effectLst/>
                <a:latin typeface="Calibri" panose="020F0502020204030204" pitchFamily="34" charset="0"/>
                <a:ea typeface="Times New Roman" panose="02020603050405020304" pitchFamily="18" charset="0"/>
              </a:rPr>
              <a:t>The training of SUN Mother Support Group facilitators leading to formation of SMSGs required community level supervision by health facility staff including the CHAs</a:t>
            </a:r>
            <a:endParaRPr lang="en-US" sz="1200">
              <a:effectLst/>
              <a:latin typeface="Calibri" panose="020F0502020204030204" pitchFamily="34" charset="0"/>
              <a:ea typeface="Calibri" panose="020F0502020204030204" pitchFamily="34" charset="0"/>
            </a:endParaRPr>
          </a:p>
          <a:p>
            <a:pPr marL="342900" lvl="0" indent="-342900">
              <a:buFont typeface="+mj-lt"/>
              <a:buAutoNum type="arabicPeriod"/>
            </a:pPr>
            <a:r>
              <a:rPr lang="en-US" sz="1200">
                <a:effectLst/>
                <a:latin typeface="Calibri" panose="020F0502020204030204" pitchFamily="34" charset="0"/>
                <a:ea typeface="Times New Roman" panose="02020603050405020304" pitchFamily="18" charset="0"/>
              </a:rPr>
              <a:t>This is the time that the project intensified beneficiary household registration and validation which also involved health facility staff, including the CHAs  </a:t>
            </a:r>
            <a:endParaRPr lang="en-US" sz="1200">
              <a:effectLst/>
              <a:latin typeface="Calibri" panose="020F0502020204030204" pitchFamily="34" charset="0"/>
              <a:ea typeface="Calibri" panose="020F0502020204030204" pitchFamily="34" charset="0"/>
            </a:endParaRPr>
          </a:p>
          <a:p>
            <a:pPr marL="342900" lvl="0" indent="-342900">
              <a:buFont typeface="+mj-lt"/>
              <a:buAutoNum type="arabicPeriod"/>
            </a:pPr>
            <a:r>
              <a:rPr lang="en-US" sz="1200">
                <a:effectLst/>
                <a:latin typeface="Calibri" panose="020F0502020204030204" pitchFamily="34" charset="0"/>
                <a:ea typeface="Times New Roman" panose="02020603050405020304" pitchFamily="18" charset="0"/>
              </a:rPr>
              <a:t>The training of Family Planning  CBDs required health facility staff to be attached to the CBDs in providing facility and community level supervision</a:t>
            </a:r>
            <a:endParaRPr lang="en-US" sz="1200">
              <a:effectLst/>
              <a:latin typeface="Calibri" panose="020F0502020204030204" pitchFamily="34" charset="0"/>
              <a:ea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33</a:t>
            </a:fld>
            <a:endParaRPr lang="en-US"/>
          </a:p>
        </p:txBody>
      </p:sp>
    </p:spTree>
    <p:extLst>
      <p:ext uri="{BB962C8B-B14F-4D97-AF65-F5344CB8AC3E}">
        <p14:creationId xmlns:p14="http://schemas.microsoft.com/office/powerpoint/2010/main" val="2485465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SUNTA does not really have CHAs rather they provide capacity strengthening and supportive supervision to SUN Mother Support Groups, Family planning Community Based Distributors and Early Childhood Development facilitators</a:t>
            </a:r>
          </a:p>
          <a:p>
            <a:endParaRPr lang="en-GB"/>
          </a:p>
        </p:txBody>
      </p:sp>
      <p:sp>
        <p:nvSpPr>
          <p:cNvPr id="4" name="Slide Number Placeholder 3"/>
          <p:cNvSpPr>
            <a:spLocks noGrp="1"/>
          </p:cNvSpPr>
          <p:nvPr>
            <p:ph type="sldNum" sz="quarter" idx="5"/>
          </p:nvPr>
        </p:nvSpPr>
        <p:spPr/>
        <p:txBody>
          <a:bodyPr/>
          <a:lstStyle/>
          <a:p>
            <a:fld id="{824A558B-E4E9-A94A-B9C1-029E46A76ABA}" type="slidenum">
              <a:rPr lang="en-US" smtClean="0"/>
              <a:t>34</a:t>
            </a:fld>
            <a:endParaRPr lang="en-US"/>
          </a:p>
        </p:txBody>
      </p:sp>
    </p:spTree>
    <p:extLst>
      <p:ext uri="{BB962C8B-B14F-4D97-AF65-F5344CB8AC3E}">
        <p14:creationId xmlns:p14="http://schemas.microsoft.com/office/powerpoint/2010/main" val="2611947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Calibri" panose="020F0502020204030204" pitchFamily="34" charset="0"/>
              </a:rPr>
              <a:t>For the bump around 2020, there were a number of activities that the SUNTA project supported with intensity during this time, that required increased community presence by health facility staff, including CHAs</a:t>
            </a:r>
          </a:p>
          <a:p>
            <a:pPr marL="342900" lvl="0" indent="-342900">
              <a:buFont typeface="+mj-lt"/>
              <a:buAutoNum type="arabicPeriod"/>
            </a:pPr>
            <a:r>
              <a:rPr lang="en-US" sz="1800">
                <a:effectLst/>
                <a:latin typeface="Calibri" panose="020F0502020204030204" pitchFamily="34" charset="0"/>
                <a:ea typeface="Times New Roman" panose="02020603050405020304" pitchFamily="18" charset="0"/>
              </a:rPr>
              <a:t>The training of SUN Mother Support Group facilitators leading to formation of SMSGs required community level supervision by health facility staff including the CHAs</a:t>
            </a:r>
            <a:endParaRPr lang="en-US" sz="1800">
              <a:effectLst/>
              <a:latin typeface="Calibri" panose="020F0502020204030204" pitchFamily="34" charset="0"/>
              <a:ea typeface="Calibri" panose="020F0502020204030204" pitchFamily="34" charset="0"/>
            </a:endParaRPr>
          </a:p>
          <a:p>
            <a:pPr marL="342900" lvl="0" indent="-342900">
              <a:buFont typeface="+mj-lt"/>
              <a:buAutoNum type="arabicPeriod"/>
            </a:pPr>
            <a:r>
              <a:rPr lang="en-US" sz="1800">
                <a:effectLst/>
                <a:latin typeface="Calibri" panose="020F0502020204030204" pitchFamily="34" charset="0"/>
                <a:ea typeface="Times New Roman" panose="02020603050405020304" pitchFamily="18" charset="0"/>
              </a:rPr>
              <a:t>This is the time that the project intensified beneficiary household registration and validation which also involved health facility staff, including the CHAs  </a:t>
            </a:r>
            <a:endParaRPr lang="en-US" sz="1800">
              <a:effectLst/>
              <a:latin typeface="Calibri" panose="020F0502020204030204" pitchFamily="34" charset="0"/>
              <a:ea typeface="Calibri" panose="020F0502020204030204" pitchFamily="34" charset="0"/>
            </a:endParaRPr>
          </a:p>
          <a:p>
            <a:pPr marL="342900" lvl="0" indent="-342900">
              <a:buFont typeface="+mj-lt"/>
              <a:buAutoNum type="arabicPeriod"/>
            </a:pPr>
            <a:r>
              <a:rPr lang="en-US" sz="1800">
                <a:effectLst/>
                <a:latin typeface="Calibri" panose="020F0502020204030204" pitchFamily="34" charset="0"/>
                <a:ea typeface="Times New Roman" panose="02020603050405020304" pitchFamily="18" charset="0"/>
              </a:rPr>
              <a:t>The training of Family Planning  CBDs required health facility staff to be attached to the CBDs in providing facility and community level supervision</a:t>
            </a:r>
            <a:endParaRPr lang="en-US" sz="180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824A558B-E4E9-A94A-B9C1-029E46A76ABA}" type="slidenum">
              <a:rPr lang="en-US" smtClean="0"/>
              <a:t>35</a:t>
            </a:fld>
            <a:endParaRPr lang="en-US"/>
          </a:p>
        </p:txBody>
      </p:sp>
    </p:spTree>
    <p:extLst>
      <p:ext uri="{BB962C8B-B14F-4D97-AF65-F5344CB8AC3E}">
        <p14:creationId xmlns:p14="http://schemas.microsoft.com/office/powerpoint/2010/main" val="189777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For the bump, there were a number of activities that the project supported with intensity during this time, that required increased community presence by health facility staff, including CHAs</a:t>
            </a:r>
          </a:p>
          <a:p>
            <a:pPr marL="342900" marR="0" lvl="0" indent="-342900">
              <a:spcBef>
                <a:spcPts val="0"/>
              </a:spcBef>
              <a:spcAft>
                <a:spcPts val="0"/>
              </a:spcAft>
              <a:buFont typeface="+mj-lt"/>
              <a:buAutoNum type="arabicPeriod"/>
            </a:pPr>
            <a:r>
              <a:rPr lang="en-US" sz="1800" dirty="0">
                <a:effectLst/>
                <a:latin typeface="Calibri" panose="020F0502020204030204" pitchFamily="34" charset="0"/>
                <a:ea typeface="Times New Roman" panose="02020603050405020304" pitchFamily="18" charset="0"/>
              </a:rPr>
              <a:t>The training of SUN Mother Support Group facilitators leading to formation of SMSGs required community level supervision by health facility staff including the CHAs</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800" dirty="0">
                <a:effectLst/>
                <a:latin typeface="Calibri" panose="020F0502020204030204" pitchFamily="34" charset="0"/>
                <a:ea typeface="Times New Roman" panose="02020603050405020304" pitchFamily="18" charset="0"/>
              </a:rPr>
              <a:t>This is the time that the project intensified beneficiary household registration and validation which also involved health facility staff, including the CHAs  </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800" dirty="0">
                <a:effectLst/>
                <a:latin typeface="Calibri" panose="020F0502020204030204" pitchFamily="34" charset="0"/>
                <a:ea typeface="Times New Roman" panose="02020603050405020304" pitchFamily="18" charset="0"/>
              </a:rPr>
              <a:t>The training of Family Planning  CBDs required health facility staff to be attached to the CBDs in providing facility and community level supervision</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Post this period, the health facility staff continued providing this support, but with reduced level of effort considering that a number of CBV supervisors had been trained and active </a:t>
            </a:r>
          </a:p>
          <a:p>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36</a:t>
            </a:fld>
            <a:endParaRPr lang="en-US"/>
          </a:p>
        </p:txBody>
      </p:sp>
    </p:spTree>
    <p:extLst>
      <p:ext uri="{BB962C8B-B14F-4D97-AF65-F5344CB8AC3E}">
        <p14:creationId xmlns:p14="http://schemas.microsoft.com/office/powerpoint/2010/main" val="2408049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SUNTA does not have CHAs rather they provide capacity strengthening and supportive supervision to SUN Mother Support Groups, Family planning Community Based Distributors and Early Childhood Development facilitators</a:t>
            </a:r>
          </a:p>
          <a:p>
            <a:endParaRPr lang="en-GB" dirty="0"/>
          </a:p>
        </p:txBody>
      </p:sp>
      <p:sp>
        <p:nvSpPr>
          <p:cNvPr id="4" name="Slide Number Placeholder 3"/>
          <p:cNvSpPr>
            <a:spLocks noGrp="1"/>
          </p:cNvSpPr>
          <p:nvPr>
            <p:ph type="sldNum" sz="quarter" idx="5"/>
          </p:nvPr>
        </p:nvSpPr>
        <p:spPr/>
        <p:txBody>
          <a:bodyPr/>
          <a:lstStyle/>
          <a:p>
            <a:fld id="{824A558B-E4E9-A94A-B9C1-029E46A76ABA}" type="slidenum">
              <a:rPr lang="en-US" smtClean="0"/>
              <a:t>38</a:t>
            </a:fld>
            <a:endParaRPr lang="en-US"/>
          </a:p>
        </p:txBody>
      </p:sp>
    </p:spTree>
    <p:extLst>
      <p:ext uri="{BB962C8B-B14F-4D97-AF65-F5344CB8AC3E}">
        <p14:creationId xmlns:p14="http://schemas.microsoft.com/office/powerpoint/2010/main" val="947009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24A558B-E4E9-A94A-B9C1-029E46A76ABA}" type="slidenum">
              <a:rPr lang="en-US" smtClean="0"/>
              <a:t>44</a:t>
            </a:fld>
            <a:endParaRPr lang="en-US"/>
          </a:p>
        </p:txBody>
      </p:sp>
    </p:spTree>
    <p:extLst>
      <p:ext uri="{BB962C8B-B14F-4D97-AF65-F5344CB8AC3E}">
        <p14:creationId xmlns:p14="http://schemas.microsoft.com/office/powerpoint/2010/main" val="3568326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Presenter notes:</a:t>
            </a:r>
          </a:p>
          <a:p>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US"/>
              <a:t>Rather than presenting the maternal and perinatal indicators in the order of the dashboard (</a:t>
            </a:r>
            <a:r>
              <a:rPr lang="en-US" err="1"/>
              <a:t>ie</a:t>
            </a:r>
            <a:r>
              <a:rPr lang="en-US"/>
              <a:t>. From negative to positive directions), I will be showing you the indicators in the order of a woman’s pregnancy experience, starting with antenatal care.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Denominator is the expected pregnancies calculated from the estimated population based on the 2010 census.</a:t>
            </a:r>
          </a:p>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4</a:t>
            </a:fld>
            <a:endParaRPr lang="en-US"/>
          </a:p>
        </p:txBody>
      </p:sp>
    </p:spTree>
    <p:extLst>
      <p:ext uri="{BB962C8B-B14F-4D97-AF65-F5344CB8AC3E}">
        <p14:creationId xmlns:p14="http://schemas.microsoft.com/office/powerpoint/2010/main" val="663752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24A558B-E4E9-A94A-B9C1-029E46A76ABA}" type="slidenum">
              <a:rPr lang="en-US" smtClean="0"/>
              <a:t>5</a:t>
            </a:fld>
            <a:endParaRPr lang="en-US"/>
          </a:p>
        </p:txBody>
      </p:sp>
    </p:spTree>
    <p:extLst>
      <p:ext uri="{BB962C8B-B14F-4D97-AF65-F5344CB8AC3E}">
        <p14:creationId xmlns:p14="http://schemas.microsoft.com/office/powerpoint/2010/main" val="396893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Note to presenter: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USAID comment suggests USAID thinks there are national targets for this indicator. There are not. The below indicator is related but different.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OP2.7 Percentage of institutional deliveries supervised by unskilled staff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4A558B-E4E9-A94A-B9C1-029E46A76ABA}" type="slidenum">
              <a:rPr lang="en-US" smtClean="0"/>
              <a:t>6</a:t>
            </a:fld>
            <a:endParaRPr lang="en-US"/>
          </a:p>
        </p:txBody>
      </p:sp>
    </p:spTree>
    <p:extLst>
      <p:ext uri="{BB962C8B-B14F-4D97-AF65-F5344CB8AC3E}">
        <p14:creationId xmlns:p14="http://schemas.microsoft.com/office/powerpoint/2010/main" val="2124867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USAID comment requested a summary: “take-away” of USAID vs non-USAID supported provinces. Unfortunately there is no take-away. We are looking at indicator data and the process of interpreting them and coming to conclusions of the “so-what” needs to be a collaborative effort. In other words, the details of the activities that USAID is supporting and managing (</a:t>
            </a:r>
            <a:r>
              <a:rPr lang="en-GB" dirty="0" err="1"/>
              <a:t>ie</a:t>
            </a:r>
            <a:r>
              <a:rPr lang="en-GB" dirty="0"/>
              <a:t>. </a:t>
            </a:r>
            <a:r>
              <a:rPr lang="en-US" sz="1200" kern="1200" dirty="0">
                <a:solidFill>
                  <a:schemeClr val="tx1"/>
                </a:solidFill>
                <a:effectLst/>
                <a:latin typeface="+mn-lt"/>
                <a:ea typeface="+mn-ea"/>
                <a:cs typeface="+mn-cs"/>
              </a:rPr>
              <a:t>FHN, MOMENT and G2G) that might be relevant to better interpret and guide further analysis need to be facilitated by USAID.</a:t>
            </a:r>
          </a:p>
          <a:p>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b="1" dirty="0"/>
              <a:t>Northern province </a:t>
            </a:r>
            <a:r>
              <a:rPr lang="en-GB" dirty="0"/>
              <a:t>reported on </a:t>
            </a:r>
            <a:r>
              <a:rPr lang="en-US" sz="1200" b="1" kern="1200" dirty="0">
                <a:solidFill>
                  <a:schemeClr val="tx1"/>
                </a:solidFill>
                <a:effectLst/>
                <a:latin typeface="+mn-lt"/>
                <a:ea typeface="+mn-ea"/>
                <a:cs typeface="+mn-cs"/>
              </a:rPr>
              <a:t>strategies have been put in place to sustain the Deliveries at Health Facility in Northern: </a:t>
            </a:r>
            <a:endParaRPr lang="en-US" sz="1100" b="1" kern="1200" dirty="0">
              <a:solidFill>
                <a:schemeClr val="tx1"/>
              </a:solidFill>
              <a:effectLst/>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Local Leaders (Chiefs and Headmen/women) are engaged at making sure all those that are pregnant deliver at the health Facilities. The Majority of these leaders are adhering to this and any Abrogation of this is met with punishment for the mother, father and the Family.</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Safe Motherhood Action Groups (SMAGs) have been formed in most Health Centers to spearhead this agenda. All mothers that are pregnant are registered and followed up to labor. All mothers are encouraged to deliver at the health facilities by the SMAGs.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All the at-risk Mothers are transported either to health Facility or Hospital for Monitoring until delivery time.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Some cases, mothers are provided with Humpers after deliveries, which include baby clothes and ITNs. </a:t>
            </a:r>
          </a:p>
          <a:p>
            <a:r>
              <a:rPr lang="en-US" sz="1200" b="1" kern="1200" dirty="0">
                <a:solidFill>
                  <a:schemeClr val="tx1"/>
                </a:solidFill>
                <a:effectLst/>
                <a:latin typeface="+mn-lt"/>
                <a:ea typeface="+mn-ea"/>
                <a:cs typeface="+mn-cs"/>
              </a:rPr>
              <a:t>Central province</a:t>
            </a:r>
          </a:p>
          <a:p>
            <a:pPr marL="285750" marR="0" indent="-285750">
              <a:spcBef>
                <a:spcPts val="0"/>
              </a:spcBef>
              <a:spcAft>
                <a:spcPts val="0"/>
              </a:spcAft>
              <a:buFont typeface="Arial" panose="020B0604020202020204" pitchFamily="34" charset="0"/>
              <a:buChar char="•"/>
            </a:pPr>
            <a:r>
              <a:rPr lang="en-US" sz="1800" i="0" dirty="0">
                <a:solidFill>
                  <a:srgbClr val="201F1E"/>
                </a:solidFill>
                <a:effectLst/>
                <a:latin typeface="Helvetica" panose="020B0604020202020204" pitchFamily="34" charset="0"/>
                <a:ea typeface="Times New Roman" panose="02020603050405020304" pitchFamily="18" charset="0"/>
              </a:rPr>
              <a:t>Several traditional leaders have made by-laws whereby if a woman delivers from home, then the client's husband must pay some cement meant to construct a health post, or a goat to feed women in the waiting shelter. </a:t>
            </a:r>
          </a:p>
          <a:p>
            <a:pPr marL="285750" marR="0" indent="-285750">
              <a:spcBef>
                <a:spcPts val="0"/>
              </a:spcBef>
              <a:spcAft>
                <a:spcPts val="0"/>
              </a:spcAft>
              <a:buFont typeface="Arial" panose="020B0604020202020204" pitchFamily="34" charset="0"/>
              <a:buChar char="•"/>
            </a:pPr>
            <a:r>
              <a:rPr lang="en-US" sz="1800" i="0" dirty="0">
                <a:solidFill>
                  <a:srgbClr val="201F1E"/>
                </a:solidFill>
                <a:effectLst/>
                <a:latin typeface="Helvetica" panose="020B0604020202020204" pitchFamily="34" charset="0"/>
                <a:ea typeface="Times New Roman" panose="02020603050405020304" pitchFamily="18" charset="0"/>
              </a:rPr>
              <a:t>They were also trained in safe motherhood.</a:t>
            </a:r>
            <a:endParaRPr lang="en-US" sz="1800" i="0" dirty="0">
              <a:effectLst/>
              <a:latin typeface="Calibri" panose="020F0502020204030204" pitchFamily="34" charset="0"/>
              <a:ea typeface="Calibri" panose="020F0502020204030204" pitchFamily="34" charset="0"/>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4A558B-E4E9-A94A-B9C1-029E46A76ABA}" type="slidenum">
              <a:rPr lang="en-US" smtClean="0"/>
              <a:t>7</a:t>
            </a:fld>
            <a:endParaRPr lang="en-US"/>
          </a:p>
        </p:txBody>
      </p:sp>
    </p:spTree>
    <p:extLst>
      <p:ext uri="{BB962C8B-B14F-4D97-AF65-F5344CB8AC3E}">
        <p14:creationId xmlns:p14="http://schemas.microsoft.com/office/powerpoint/2010/main" val="1728932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8</a:t>
            </a:fld>
            <a:endParaRPr lang="en-US"/>
          </a:p>
        </p:txBody>
      </p:sp>
    </p:spTree>
    <p:extLst>
      <p:ext uri="{BB962C8B-B14F-4D97-AF65-F5344CB8AC3E}">
        <p14:creationId xmlns:p14="http://schemas.microsoft.com/office/powerpoint/2010/main" val="2847594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24A558B-E4E9-A94A-B9C1-029E46A76ABA}" type="slidenum">
              <a:rPr lang="en-US" smtClean="0"/>
              <a:t>9</a:t>
            </a:fld>
            <a:endParaRPr lang="en-US"/>
          </a:p>
        </p:txBody>
      </p:sp>
    </p:spTree>
    <p:extLst>
      <p:ext uri="{BB962C8B-B14F-4D97-AF65-F5344CB8AC3E}">
        <p14:creationId xmlns:p14="http://schemas.microsoft.com/office/powerpoint/2010/main" val="1516523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b="1" dirty="0"/>
              <a:t>Central province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dirty="0">
                <a:solidFill>
                  <a:srgbClr val="201F1E"/>
                </a:solidFill>
                <a:effectLst/>
                <a:latin typeface="Helvetica" panose="020B0604020202020204" pitchFamily="34" charset="0"/>
                <a:ea typeface="Times New Roman" panose="02020603050405020304" pitchFamily="18" charset="0"/>
              </a:rPr>
              <a:t>That is 48 </a:t>
            </a:r>
            <a:r>
              <a:rPr lang="en-US" sz="1800" i="0" dirty="0" err="1">
                <a:solidFill>
                  <a:srgbClr val="201F1E"/>
                </a:solidFill>
                <a:effectLst/>
                <a:latin typeface="Helvetica" panose="020B0604020202020204" pitchFamily="34" charset="0"/>
                <a:ea typeface="Times New Roman" panose="02020603050405020304" pitchFamily="18" charset="0"/>
              </a:rPr>
              <a:t>hrs</a:t>
            </a:r>
            <a:r>
              <a:rPr lang="en-US" sz="1800" i="0" dirty="0">
                <a:solidFill>
                  <a:srgbClr val="201F1E"/>
                </a:solidFill>
                <a:effectLst/>
                <a:latin typeface="Helvetica" panose="020B0604020202020204" pitchFamily="34" charset="0"/>
                <a:ea typeface="Times New Roman" panose="02020603050405020304" pitchFamily="18" charset="0"/>
              </a:rPr>
              <a:t> postnatal care, for the HFs with adequate space, clients are kept for 48 hrs. because the distances in our HFs are quite massive.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dirty="0">
                <a:solidFill>
                  <a:srgbClr val="201F1E"/>
                </a:solidFill>
                <a:effectLst/>
                <a:latin typeface="Helvetica" panose="020B0604020202020204" pitchFamily="34" charset="0"/>
                <a:ea typeface="Times New Roman" panose="02020603050405020304" pitchFamily="18" charset="0"/>
              </a:rPr>
              <a:t>Community sensitization on importance of Facility delivery is ongoing.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i="0" dirty="0">
                <a:solidFill>
                  <a:srgbClr val="201F1E"/>
                </a:solidFill>
                <a:effectLst/>
                <a:latin typeface="Helvetica" panose="020B0604020202020204" pitchFamily="34" charset="0"/>
                <a:ea typeface="Times New Roman" panose="02020603050405020304" pitchFamily="18" charset="0"/>
              </a:rPr>
              <a:t>All our Chiefs were oriented in key issues in Safe Motherhood so that they can be the ambassadors in the community.</a:t>
            </a:r>
            <a:endParaRPr lang="en-US" sz="1800" i="0" dirty="0">
              <a:effectLst/>
              <a:latin typeface="Calibri" panose="020F0502020204030204" pitchFamily="34" charset="0"/>
              <a:ea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b="1" dirty="0"/>
              <a:t>Northern province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Gill Sans MT" panose="020B0502020104020203" pitchFamily="34" charset="0"/>
                <a:ea typeface="Times New Roman" panose="02020603050405020304" pitchFamily="18" charset="0"/>
              </a:rPr>
              <a:t>Most mothers insist upon delivery to be discharged immediately. This means that you may not be able to keep them for the one day after or before 48hrs. Most Health Facilities lack a post-natal area for mothers that have just delivered. Most of those that may have challenges and need monitoring are retained in the labor rooms.</a:t>
            </a:r>
            <a:endParaRPr lang="en-US" sz="1100" dirty="0">
              <a:effectLst/>
              <a:latin typeface="Calibri" panose="020F0502020204030204" pitchFamily="34" charset="0"/>
              <a:ea typeface="Times New Roman" panose="02020603050405020304" pitchFamily="18"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Gill Sans MT" panose="020B0502020104020203" pitchFamily="34" charset="0"/>
                <a:ea typeface="Times New Roman" panose="02020603050405020304" pitchFamily="18" charset="0"/>
              </a:rPr>
              <a:t>Most mothers stay a bit far from the health facilities, and even when advised to come back for post-natal before 48hrs may not make it back in time. </a:t>
            </a:r>
            <a:endParaRPr lang="en-US" sz="1100" dirty="0">
              <a:effectLst/>
              <a:latin typeface="Calibri" panose="020F0502020204030204" pitchFamily="34" charset="0"/>
              <a:ea typeface="Times New Roman" panose="02020603050405020304" pitchFamily="18"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Gill Sans MT" panose="020B0502020104020203" pitchFamily="34" charset="0"/>
                <a:ea typeface="Times New Roman" panose="02020603050405020304" pitchFamily="18" charset="0"/>
              </a:rPr>
              <a:t>Some communities are sensitive to the movement of a mother who has just delivered to be moving around. </a:t>
            </a:r>
            <a:endParaRPr lang="en-US" sz="1100" dirty="0">
              <a:effectLst/>
              <a:latin typeface="Calibri" panose="020F0502020204030204" pitchFamily="34" charset="0"/>
              <a:ea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24A558B-E4E9-A94A-B9C1-029E46A76ABA}" type="slidenum">
              <a:rPr lang="en-US" smtClean="0"/>
              <a:t>10</a:t>
            </a:fld>
            <a:endParaRPr lang="en-US"/>
          </a:p>
        </p:txBody>
      </p:sp>
    </p:spTree>
    <p:extLst>
      <p:ext uri="{BB962C8B-B14F-4D97-AF65-F5344CB8AC3E}">
        <p14:creationId xmlns:p14="http://schemas.microsoft.com/office/powerpoint/2010/main" val="7527654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Full Photo">
    <p:bg>
      <p:bgPr>
        <a:solidFill>
          <a:schemeClr val="tx1"/>
        </a:solidFill>
        <a:effectLst/>
      </p:bgPr>
    </p:bg>
    <p:spTree>
      <p:nvGrpSpPr>
        <p:cNvPr id="1" name=""/>
        <p:cNvGrpSpPr/>
        <p:nvPr/>
      </p:nvGrpSpPr>
      <p:grpSpPr>
        <a:xfrm>
          <a:off x="0" y="0"/>
          <a:ext cx="0" cy="0"/>
          <a:chOff x="0" y="0"/>
          <a:chExt cx="0" cy="0"/>
        </a:xfrm>
      </p:grpSpPr>
      <p:pic>
        <p:nvPicPr>
          <p:cNvPr id="17" name="Picture Placeholder 9"/>
          <p:cNvPicPr>
            <a:picLocks noChangeAspect="1"/>
          </p:cNvPicPr>
          <p:nvPr userDrawn="1"/>
        </p:nvPicPr>
        <p:blipFill rotWithShape="1">
          <a:blip r:embed="rId2" cstate="print">
            <a:extLst>
              <a:ext uri="{28A0092B-C50C-407E-A947-70E740481C1C}">
                <a14:useLocalDpi xmlns:a14="http://schemas.microsoft.com/office/drawing/2010/main"/>
              </a:ext>
            </a:extLst>
          </a:blip>
          <a:srcRect l="2241" b="2241"/>
          <a:stretch/>
        </p:blipFill>
        <p:spPr>
          <a:xfrm>
            <a:off x="152400" y="152399"/>
            <a:ext cx="8839200" cy="6555326"/>
          </a:xfrm>
          <a:prstGeom prst="rect">
            <a:avLst/>
          </a:prstGeom>
          <a:solidFill>
            <a:srgbClr val="CFCDC9"/>
          </a:solidFill>
        </p:spPr>
      </p:pic>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4AC54365-C6E1-439A-9B26-7396F5EBA2C4}" type="datetime1">
              <a:rPr lang="en-US" smtClean="0"/>
              <a:t>6/2/2022</a:t>
            </a:fld>
            <a:endParaRPr lang="en-US"/>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2" name="Title 1"/>
          <p:cNvSpPr>
            <a:spLocks noGrp="1"/>
          </p:cNvSpPr>
          <p:nvPr>
            <p:ph type="ctrTitle" hasCustomPrompt="1"/>
          </p:nvPr>
        </p:nvSpPr>
        <p:spPr>
          <a:xfrm>
            <a:off x="685800" y="2133600"/>
            <a:ext cx="5486400" cy="1600200"/>
          </a:xfrm>
          <a:effectLst>
            <a:outerShdw blurRad="254000" dir="2700000" algn="tl" rotWithShape="0">
              <a:srgbClr val="000000">
                <a:alpha val="20000"/>
              </a:srgbClr>
            </a:outerShdw>
          </a:effectLst>
        </p:spPr>
        <p:txBody>
          <a:bodyPr anchor="b" anchorCtr="0">
            <a:normAutofit/>
          </a:bodyPr>
          <a:lstStyle>
            <a:lvl1pPr>
              <a:defRPr sz="3200">
                <a:solidFill>
                  <a:schemeClr val="bg1"/>
                </a:solidFill>
              </a:defRPr>
            </a:lvl1pPr>
          </a:lstStyle>
          <a:p>
            <a:r>
              <a:rPr lang="en-US"/>
              <a:t>CLICK TO EDIT MASTER TITLE STYLE</a:t>
            </a:r>
          </a:p>
        </p:txBody>
      </p:sp>
      <p:sp>
        <p:nvSpPr>
          <p:cNvPr id="13" name="Subtitle 2"/>
          <p:cNvSpPr>
            <a:spLocks noGrp="1"/>
          </p:cNvSpPr>
          <p:nvPr>
            <p:ph type="subTitle" idx="1" hasCustomPrompt="1"/>
          </p:nvPr>
        </p:nvSpPr>
        <p:spPr>
          <a:xfrm>
            <a:off x="685800" y="4114800"/>
            <a:ext cx="3429000" cy="1600200"/>
          </a:xfrm>
          <a:effectLst>
            <a:outerShdw blurRad="254000" dir="5400000" algn="tl" rotWithShape="0">
              <a:srgbClr val="000000">
                <a:alpha val="40000"/>
              </a:srgbClr>
            </a:outerShdw>
          </a:effectLst>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14" name="Straight Connector 13"/>
          <p:cNvCxnSpPr/>
          <p:nvPr userDrawn="1"/>
        </p:nvCxnSpPr>
        <p:spPr>
          <a:xfrm>
            <a:off x="762000" y="3886200"/>
            <a:ext cx="320040" cy="0"/>
          </a:xfrm>
          <a:prstGeom prst="line">
            <a:avLst/>
          </a:prstGeom>
          <a:ln w="19050">
            <a:solidFill>
              <a:srgbClr val="FFFFFF"/>
            </a:solidFill>
          </a:ln>
          <a:effectLst>
            <a:outerShdw blurRad="254000" dir="27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chemeClr val="bg1"/>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1522" y="685800"/>
            <a:ext cx="1813366" cy="544010"/>
          </a:xfrm>
          <a:prstGeom prst="rect">
            <a:avLst/>
          </a:prstGeom>
          <a:effectLst>
            <a:outerShdw blurRad="254000" dir="2700000" algn="tl" rotWithShape="0">
              <a:srgbClr val="000000">
                <a:alpha val="20000"/>
              </a:srgbClr>
            </a:outerShdw>
          </a:effectLst>
        </p:spPr>
      </p:pic>
      <p:sp>
        <p:nvSpPr>
          <p:cNvPr id="18" name="Rounded Rectangle 17"/>
          <p:cNvSpPr/>
          <p:nvPr userDrawn="1"/>
        </p:nvSpPr>
        <p:spPr>
          <a:xfrm>
            <a:off x="5159633" y="3726360"/>
            <a:ext cx="3396734" cy="2739509"/>
          </a:xfrm>
          <a:prstGeom prst="roundRect">
            <a:avLst>
              <a:gd name="adj" fmla="val 4893"/>
            </a:avLst>
          </a:prstGeom>
          <a:solidFill>
            <a:schemeClr val="bg1">
              <a:alpha val="80000"/>
            </a:schemeClr>
          </a:solidFill>
          <a:ln w="6350">
            <a:solidFill>
              <a:srgbClr val="6C6463"/>
            </a:solidFill>
          </a:ln>
          <a:effectLst/>
        </p:spPr>
        <p:style>
          <a:lnRef idx="1">
            <a:schemeClr val="accent1"/>
          </a:lnRef>
          <a:fillRef idx="3">
            <a:schemeClr val="accent1"/>
          </a:fillRef>
          <a:effectRef idx="2">
            <a:schemeClr val="accent1"/>
          </a:effectRef>
          <a:fontRef idx="minor">
            <a:schemeClr val="lt1"/>
          </a:fontRef>
        </p:style>
        <p:txBody>
          <a:bodyPr wrap="square" lIns="91440" tIns="137160" rIns="182880" bIns="137160" rtlCol="0" anchor="ctr">
            <a:spAutoFit/>
          </a:bodyPr>
          <a:lstStyle/>
          <a:p>
            <a:pPr marL="58737" indent="0">
              <a:spcAft>
                <a:spcPts val="600"/>
              </a:spcAft>
              <a:buFontTx/>
              <a:buNone/>
            </a:pPr>
            <a:r>
              <a:rPr lang="en-US" sz="1000">
                <a:solidFill>
                  <a:schemeClr val="tx1"/>
                </a:solidFill>
              </a:rPr>
              <a:t>To change this cover photo: </a:t>
            </a:r>
          </a:p>
          <a:p>
            <a:pPr marL="171450" indent="-112713">
              <a:spcAft>
                <a:spcPts val="600"/>
              </a:spcAft>
              <a:buFont typeface="Arial"/>
              <a:buChar char="•"/>
            </a:pPr>
            <a:r>
              <a:rPr lang="en-US" sz="1000">
                <a:solidFill>
                  <a:schemeClr val="tx1"/>
                </a:solidFill>
              </a:rPr>
              <a:t>Click on View &gt; Slide Master.</a:t>
            </a:r>
          </a:p>
          <a:p>
            <a:pPr marL="171450" indent="-112713">
              <a:spcAft>
                <a:spcPts val="600"/>
              </a:spcAft>
              <a:buFont typeface="Arial"/>
              <a:buChar char="•"/>
            </a:pPr>
            <a:r>
              <a:rPr lang="en-US" sz="1000">
                <a:solidFill>
                  <a:schemeClr val="tx1"/>
                </a:solidFill>
              </a:rPr>
              <a:t>Right</a:t>
            </a:r>
            <a:r>
              <a:rPr lang="en-US" sz="1000" baseline="0">
                <a:solidFill>
                  <a:schemeClr val="tx1"/>
                </a:solidFill>
              </a:rPr>
              <a:t> c</a:t>
            </a:r>
            <a:r>
              <a:rPr lang="en-US" sz="1000">
                <a:solidFill>
                  <a:schemeClr val="tx1"/>
                </a:solidFill>
              </a:rPr>
              <a:t>lick on this photo</a:t>
            </a:r>
            <a:r>
              <a:rPr lang="en-US" sz="1000" baseline="0">
                <a:solidFill>
                  <a:schemeClr val="tx1"/>
                </a:solidFill>
              </a:rPr>
              <a:t> &gt; Change Picture… &gt; Choose a Picture &gt; Insert.</a:t>
            </a:r>
            <a:endParaRPr lang="en-US" sz="1000">
              <a:solidFill>
                <a:schemeClr val="tx1"/>
              </a:solidFill>
            </a:endParaRPr>
          </a:p>
          <a:p>
            <a:pPr marL="171450" indent="-112713">
              <a:spcAft>
                <a:spcPts val="600"/>
              </a:spcAft>
              <a:buFont typeface="Arial"/>
              <a:buChar char="•"/>
            </a:pPr>
            <a:r>
              <a:rPr lang="en-US" sz="1000">
                <a:solidFill>
                  <a:schemeClr val="tx1"/>
                </a:solidFill>
              </a:rPr>
              <a:t>Click on Picture Tools tab &gt; Crop &gt; drag straight cropping handles to inside edges of white frame. You can resize the photo within shape, while locking the photo’s aspect ratio, by holding shift key and dragging the photo’s round corner handle. You can also use the mouse to drag the photo to desired position within the shape. Click outside the photo.</a:t>
            </a:r>
          </a:p>
          <a:p>
            <a:pPr marL="171450" indent="-112713">
              <a:spcAft>
                <a:spcPts val="600"/>
              </a:spcAft>
              <a:buFont typeface="Arial"/>
              <a:buChar char="•"/>
            </a:pPr>
            <a:r>
              <a:rPr lang="en-US" sz="1000">
                <a:solidFill>
                  <a:schemeClr val="tx1"/>
                </a:solidFill>
              </a:rPr>
              <a:t>Add photo credit to the text box at top right of page.</a:t>
            </a:r>
          </a:p>
          <a:p>
            <a:pPr marL="171450" indent="-112713">
              <a:spcAft>
                <a:spcPts val="600"/>
              </a:spcAft>
              <a:buFont typeface="Arial"/>
              <a:buChar char="•"/>
            </a:pPr>
            <a:r>
              <a:rPr lang="en-US" sz="1000">
                <a:solidFill>
                  <a:schemeClr val="tx1"/>
                </a:solidFill>
              </a:rPr>
              <a:t>Delete this instruction text box.</a:t>
            </a:r>
          </a:p>
        </p:txBody>
      </p:sp>
    </p:spTree>
    <p:extLst>
      <p:ext uri="{BB962C8B-B14F-4D97-AF65-F5344CB8AC3E}">
        <p14:creationId xmlns:p14="http://schemas.microsoft.com/office/powerpoint/2010/main" val="3883077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d/White 1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BA598EBA-004E-4FA6-B75F-3D55A450F9AD}" type="datetime1">
              <a:rPr lang="en-US" smtClean="0"/>
              <a:t>6/2/2022</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2692142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d/White 2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2CE3D08D-DD4C-44C4-B696-D5BEBDCB408E}" type="datetime1">
              <a:rPr lang="en-US" smtClean="0"/>
              <a:t>6/2/2022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447714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d/White 3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7D9BB625-6C1D-4124-804D-80432F01B406}" type="datetime1">
              <a:rPr lang="en-US" smtClean="0"/>
              <a:t>6/2/2022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25405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d/White 1 Content + Bottom Photo">
    <p:bg>
      <p:bgPr>
        <a:solidFill>
          <a:schemeClr val="bg1"/>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0" hasCustomPrompt="1"/>
          </p:nvPr>
        </p:nvSpPr>
        <p:spPr>
          <a:xfrm>
            <a:off x="152400" y="3429000"/>
            <a:ext cx="8839200" cy="32766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BCC9AB46-A01B-4C41-893C-12E35F86304D}" type="datetime1">
              <a:rPr lang="en-US" smtClean="0"/>
              <a:t>6/2/2022</a:t>
            </a:fld>
            <a:endParaRPr lang="en-US"/>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a:t>CLICK TO EDIT MASTER TITLE STYLE</a:t>
            </a:r>
          </a:p>
        </p:txBody>
      </p:sp>
      <p:sp>
        <p:nvSpPr>
          <p:cNvPr id="14"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Tree>
    <p:extLst>
      <p:ext uri="{BB962C8B-B14F-4D97-AF65-F5344CB8AC3E}">
        <p14:creationId xmlns:p14="http://schemas.microsoft.com/office/powerpoint/2010/main" val="234146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ed/White 1 Content + Righ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9BB40659-F956-452F-A9AF-46E4A196F836}" type="datetime1">
              <a:rPr lang="en-US" smtClean="0"/>
              <a:t>6/2/2022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2057401"/>
            <a:ext cx="3657600" cy="4114799"/>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BA0C2F"/>
                </a:solidFill>
              </a:defRPr>
            </a:lvl1pPr>
          </a:lstStyle>
          <a:p>
            <a:r>
              <a:rPr lang="en-US"/>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Tree>
    <p:extLst>
      <p:ext uri="{BB962C8B-B14F-4D97-AF65-F5344CB8AC3E}">
        <p14:creationId xmlns:p14="http://schemas.microsoft.com/office/powerpoint/2010/main" val="1262035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d/White Title Only">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0DF97EE6-17A0-42A3-9A1F-3CBE69823FAC}" type="datetime1">
              <a:rPr lang="en-US" smtClean="0"/>
              <a:t>6/2/2022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6" name="Title 1"/>
          <p:cNvSpPr>
            <a:spLocks noGrp="1"/>
          </p:cNvSpPr>
          <p:nvPr>
            <p:ph type="title" hasCustomPrompt="1"/>
          </p:nvPr>
        </p:nvSpPr>
        <p:spPr>
          <a:xfrm>
            <a:off x="4877104" y="2971800"/>
            <a:ext cx="3885896" cy="954107"/>
          </a:xfrm>
        </p:spPr>
        <p:txBody>
          <a:bodyPr wrap="square" anchor="ctr"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22279006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 Info">
    <p:spTree>
      <p:nvGrpSpPr>
        <p:cNvPr id="1" name=""/>
        <p:cNvGrpSpPr/>
        <p:nvPr/>
      </p:nvGrpSpPr>
      <p:grpSpPr>
        <a:xfrm>
          <a:off x="0" y="0"/>
          <a:ext cx="0" cy="0"/>
          <a:chOff x="0" y="0"/>
          <a:chExt cx="0" cy="0"/>
        </a:xfrm>
      </p:grpSpPr>
      <p:pic>
        <p:nvPicPr>
          <p:cNvPr id="10" name="Picture Placeholder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00" y="126997"/>
            <a:ext cx="8839200" cy="6578603"/>
          </a:xfrm>
          <a:prstGeom prst="rect">
            <a:avLst/>
          </a:prstGeom>
        </p:spPr>
      </p:pic>
      <p:sp>
        <p:nvSpPr>
          <p:cNvPr id="5"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6"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65662B67-7AD2-4EB5-9411-B513CE0CA758}" type="datetime1">
              <a:rPr lang="en-US" smtClean="0"/>
              <a:t>6/2/2022</a:t>
            </a:fld>
            <a:endParaRPr lang="en-US"/>
          </a:p>
        </p:txBody>
      </p:sp>
      <p:sp>
        <p:nvSpPr>
          <p:cNvPr id="8"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2285" y="5943600"/>
            <a:ext cx="1524000" cy="457200"/>
          </a:xfrm>
          <a:prstGeom prst="rect">
            <a:avLst/>
          </a:prstGeom>
        </p:spPr>
      </p:pic>
      <p:sp>
        <p:nvSpPr>
          <p:cNvPr id="16" name="Subtitle 2"/>
          <p:cNvSpPr>
            <a:spLocks noGrp="1"/>
          </p:cNvSpPr>
          <p:nvPr>
            <p:ph type="subTitle" idx="1" hasCustomPrompt="1"/>
          </p:nvPr>
        </p:nvSpPr>
        <p:spPr>
          <a:xfrm>
            <a:off x="685800" y="4114800"/>
            <a:ext cx="3429000" cy="1600200"/>
          </a:xfrm>
          <a:effectLst>
            <a:outerShdw blurRad="254000" dir="5400000" algn="tl" rotWithShape="0">
              <a:srgbClr val="000000">
                <a:alpha val="40000"/>
              </a:srgbClr>
            </a:outerShdw>
          </a:effectLst>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17" name="Straight Connector 16"/>
          <p:cNvCxnSpPr/>
          <p:nvPr userDrawn="1"/>
        </p:nvCxnSpPr>
        <p:spPr>
          <a:xfrm>
            <a:off x="762000" y="3886200"/>
            <a:ext cx="320040" cy="0"/>
          </a:xfrm>
          <a:prstGeom prst="line">
            <a:avLst/>
          </a:prstGeom>
          <a:ln w="19050">
            <a:solidFill>
              <a:srgbClr val="FFFFFF"/>
            </a:solidFill>
          </a:ln>
          <a:effectLst>
            <a:outerShdw blurRad="254000" dir="27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1852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 Full Blue">
    <p:bg>
      <p:bgPr>
        <a:solidFill>
          <a:srgbClr val="002F6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522" y="685800"/>
            <a:ext cx="1813366" cy="544010"/>
          </a:xfrm>
          <a:prstGeom prst="rect">
            <a:avLst/>
          </a:prstGeom>
        </p:spPr>
      </p:pic>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657F2A6E-E0A6-4D04-9F08-3217CBCC3124}" type="datetime1">
              <a:rPr lang="en-US" smtClean="0"/>
              <a:t>6/2/2022</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Title 1"/>
          <p:cNvSpPr>
            <a:spLocks noGrp="1"/>
          </p:cNvSpPr>
          <p:nvPr>
            <p:ph type="ctrTitle" hasCustomPrompt="1"/>
          </p:nvPr>
        </p:nvSpPr>
        <p:spPr>
          <a:xfrm>
            <a:off x="685800" y="2133600"/>
            <a:ext cx="5486400" cy="1600200"/>
          </a:xfrm>
        </p:spPr>
        <p:txBody>
          <a:bodyPr anchor="b" anchorCtr="0">
            <a:normAutofit/>
          </a:bodyPr>
          <a:lstStyle>
            <a:lvl1pPr>
              <a:defRPr sz="3200">
                <a:solidFill>
                  <a:srgbClr val="FFFFFF"/>
                </a:solidFill>
              </a:defRPr>
            </a:lvl1pPr>
          </a:lstStyle>
          <a:p>
            <a:r>
              <a:rPr lang="en-US"/>
              <a:t>CLICK TO EDIT MASTER TITLE STYLE</a:t>
            </a:r>
          </a:p>
        </p:txBody>
      </p:sp>
      <p:sp>
        <p:nvSpPr>
          <p:cNvPr id="15" name="Subtitle 2"/>
          <p:cNvSpPr>
            <a:spLocks noGrp="1"/>
          </p:cNvSpPr>
          <p:nvPr>
            <p:ph type="subTitle" idx="1" hasCustomPrompt="1"/>
          </p:nvPr>
        </p:nvSpPr>
        <p:spPr>
          <a:xfrm>
            <a:off x="685800" y="4114800"/>
            <a:ext cx="3429000" cy="16002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16" name="Straight Connector 15"/>
          <p:cNvCxnSpPr/>
          <p:nvPr userDrawn="1"/>
        </p:nvCxnSpPr>
        <p:spPr>
          <a:xfrm>
            <a:off x="762000" y="3886200"/>
            <a:ext cx="320040" cy="0"/>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94527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Divider - Full Blue">
    <p:bg>
      <p:bgPr>
        <a:solidFill>
          <a:srgbClr val="002F6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827782"/>
            <a:ext cx="5486400" cy="1077218"/>
          </a:xfrm>
        </p:spPr>
        <p:txBody>
          <a:bodyPr wrap="square" anchor="t" anchorCtr="0">
            <a:spAutoFit/>
          </a:bodyPr>
          <a:lstStyle>
            <a:lvl1pPr>
              <a:defRPr sz="3200">
                <a:solidFill>
                  <a:srgbClr val="FFFFFF"/>
                </a:solidFill>
              </a:defRPr>
            </a:lvl1pPr>
          </a:lstStyle>
          <a:p>
            <a:r>
              <a:rPr lang="en-US"/>
              <a:t>CLICK TO EDIT MASTER TITLE STYLE</a:t>
            </a:r>
          </a:p>
        </p:txBody>
      </p:sp>
      <p:sp>
        <p:nvSpPr>
          <p:cNvPr id="3" name="Date Placeholder 2"/>
          <p:cNvSpPr>
            <a:spLocks noGrp="1"/>
          </p:cNvSpPr>
          <p:nvPr>
            <p:ph type="dt" sz="half" idx="10"/>
          </p:nvPr>
        </p:nvSpPr>
        <p:spPr/>
        <p:txBody>
          <a:bodyPr/>
          <a:lstStyle>
            <a:lvl1pPr>
              <a:defRPr>
                <a:solidFill>
                  <a:srgbClr val="FFFFFF"/>
                </a:solidFill>
              </a:defRPr>
            </a:lvl1pPr>
          </a:lstStyle>
          <a:p>
            <a:fld id="{FB77A07B-DFF8-406C-AD58-5F5431A8B0C1}" type="datetime1">
              <a:rPr lang="en-US" smtClean="0"/>
              <a:t>6/2/2022</a:t>
            </a:fld>
            <a:endParaRPr lang="en-US"/>
          </a:p>
        </p:txBody>
      </p:sp>
      <p:sp>
        <p:nvSpPr>
          <p:cNvPr id="4" name="Footer Placeholder 3"/>
          <p:cNvSpPr>
            <a:spLocks noGrp="1"/>
          </p:cNvSpPr>
          <p:nvPr>
            <p:ph type="ftr" sz="quarter" idx="11"/>
          </p:nvPr>
        </p:nvSpPr>
        <p:spPr/>
        <p:txBody>
          <a:bodyPr/>
          <a:lstStyle>
            <a:lvl1pPr>
              <a:defRPr>
                <a:solidFill>
                  <a:srgbClr val="FFFFFF"/>
                </a:solidFill>
              </a:defRPr>
            </a:lvl1pPr>
          </a:lstStyle>
          <a:p>
            <a:r>
              <a:rPr lang="en-US"/>
              <a:t>FOOTER GOES HERE</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42782948-4DBE-204D-AB9E-B65E067054AE}"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2285" y="5943600"/>
            <a:ext cx="1524000" cy="457200"/>
          </a:xfrm>
          <a:prstGeom prst="rect">
            <a:avLst/>
          </a:prstGeom>
        </p:spPr>
      </p:pic>
      <p:cxnSp>
        <p:nvCxnSpPr>
          <p:cNvPr id="7" name="Straight Connector 6"/>
          <p:cNvCxnSpPr/>
          <p:nvPr userDrawn="1"/>
        </p:nvCxnSpPr>
        <p:spPr>
          <a:xfrm>
            <a:off x="746760" y="990600"/>
            <a:ext cx="320040" cy="0"/>
          </a:xfrm>
          <a:prstGeom prst="line">
            <a:avLst/>
          </a:prstGeom>
          <a:ln w="19050">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2938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ue/Gray 1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384612A3-2BEF-4349-8F38-5952BE66CBA9}" type="datetime1">
              <a:rPr lang="en-US" smtClean="0"/>
              <a:t>6/2/2022</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72989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Full Red">
    <p:bg>
      <p:bgPr>
        <a:solidFill>
          <a:srgbClr val="BA0C2F"/>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504901D2-5E69-44C8-9214-5E884C79D22A}" type="datetime1">
              <a:rPr lang="en-US" smtClean="0"/>
              <a:t>6/2/2022</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Title 1"/>
          <p:cNvSpPr>
            <a:spLocks noGrp="1"/>
          </p:cNvSpPr>
          <p:nvPr>
            <p:ph type="ctrTitle" hasCustomPrompt="1"/>
          </p:nvPr>
        </p:nvSpPr>
        <p:spPr>
          <a:xfrm>
            <a:off x="685800" y="2133600"/>
            <a:ext cx="5486400" cy="1600200"/>
          </a:xfrm>
        </p:spPr>
        <p:txBody>
          <a:bodyPr anchor="b" anchorCtr="0">
            <a:normAutofit/>
          </a:bodyPr>
          <a:lstStyle>
            <a:lvl1pPr>
              <a:defRPr sz="3200">
                <a:solidFill>
                  <a:srgbClr val="FFFFFF"/>
                </a:solidFill>
              </a:defRPr>
            </a:lvl1pPr>
          </a:lstStyle>
          <a:p>
            <a:r>
              <a:rPr lang="en-US"/>
              <a:t>CLICK TO EDIT MASTER TITLE STYLE</a:t>
            </a:r>
          </a:p>
        </p:txBody>
      </p:sp>
      <p:sp>
        <p:nvSpPr>
          <p:cNvPr id="15" name="Subtitle 2"/>
          <p:cNvSpPr>
            <a:spLocks noGrp="1"/>
          </p:cNvSpPr>
          <p:nvPr>
            <p:ph type="subTitle" idx="1" hasCustomPrompt="1"/>
          </p:nvPr>
        </p:nvSpPr>
        <p:spPr>
          <a:xfrm>
            <a:off x="685800" y="4114800"/>
            <a:ext cx="3429000" cy="16002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16" name="Straight Connector 15"/>
          <p:cNvCxnSpPr/>
          <p:nvPr userDrawn="1"/>
        </p:nvCxnSpPr>
        <p:spPr>
          <a:xfrm>
            <a:off x="762000" y="3886200"/>
            <a:ext cx="320040" cy="0"/>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522" y="685800"/>
            <a:ext cx="1813366" cy="544010"/>
          </a:xfrm>
          <a:prstGeom prst="rect">
            <a:avLst/>
          </a:prstGeom>
          <a:effectLst>
            <a:outerShdw blurRad="254000" dir="2700000" algn="tl" rotWithShape="0">
              <a:srgbClr val="000000">
                <a:alpha val="20000"/>
              </a:srgbClr>
            </a:outerShdw>
          </a:effectLst>
        </p:spPr>
      </p:pic>
    </p:spTree>
    <p:extLst>
      <p:ext uri="{BB962C8B-B14F-4D97-AF65-F5344CB8AC3E}">
        <p14:creationId xmlns:p14="http://schemas.microsoft.com/office/powerpoint/2010/main" val="3252771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ue/Gray 2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p:cNvSpPr>
          <p:nvPr>
            <p:ph type="dt" sz="half" idx="10"/>
          </p:nvPr>
        </p:nvSpPr>
        <p:spPr/>
        <p:txBody>
          <a:bodyPr/>
          <a:lstStyle>
            <a:lvl1pPr>
              <a:defRPr>
                <a:solidFill>
                  <a:srgbClr val="6C6463"/>
                </a:solidFill>
              </a:defRPr>
            </a:lvl1pPr>
          </a:lstStyle>
          <a:p>
            <a:fld id="{71A47A26-0E43-43F6-BD79-B04555B736CF}" type="datetime1">
              <a:rPr lang="en-US" smtClean="0"/>
              <a:t>6/2/2022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412102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Gray 3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6238B8AE-7174-4787-9BF2-8DDB592481F8}" type="datetime1">
              <a:rPr lang="en-US" smtClean="0"/>
              <a:t>6/2/2022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22633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Gray 1 Content + Bottom Photo">
    <p:bg>
      <p:bgPr>
        <a:solidFill>
          <a:srgbClr val="E7E7E5"/>
        </a:solidFill>
        <a:effectLst/>
      </p:bgPr>
    </p:bg>
    <p:spTree>
      <p:nvGrpSpPr>
        <p:cNvPr id="1" name=""/>
        <p:cNvGrpSpPr/>
        <p:nvPr/>
      </p:nvGrpSpPr>
      <p:grpSpPr>
        <a:xfrm>
          <a:off x="0" y="0"/>
          <a:ext cx="0" cy="0"/>
          <a:chOff x="0" y="0"/>
          <a:chExt cx="0" cy="0"/>
        </a:xfrm>
      </p:grpSpPr>
      <p:sp>
        <p:nvSpPr>
          <p:cNvPr id="15" name="Picture Placeholder 3"/>
          <p:cNvSpPr>
            <a:spLocks noGrp="1"/>
          </p:cNvSpPr>
          <p:nvPr>
            <p:ph type="pic" sz="quarter" idx="10" hasCustomPrompt="1"/>
          </p:nvPr>
        </p:nvSpPr>
        <p:spPr>
          <a:xfrm>
            <a:off x="152400" y="3429000"/>
            <a:ext cx="8839200" cy="3276600"/>
          </a:xfrm>
          <a:solidFill>
            <a:schemeClr val="bg1"/>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16"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F2C9CB21-28C1-4BB9-83B8-FDC0866EEB73}" type="datetime1">
              <a:rPr lang="en-US" smtClean="0"/>
              <a:t>6/2/2022</a:t>
            </a:fld>
            <a:endParaRPr lang="en-US"/>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38483867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Gray 1 Content + Right Photo">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0580A237-FF68-4CF4-AF99-F792A14840FF}" type="datetime1">
              <a:rPr lang="en-US" smtClean="0"/>
              <a:t>6/2/2022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2057400"/>
            <a:ext cx="3657600" cy="41148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0067B9"/>
                </a:solidFill>
              </a:defRPr>
            </a:lvl1pPr>
          </a:lstStyle>
          <a:p>
            <a:r>
              <a:rPr lang="en-US"/>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Tree>
    <p:extLst>
      <p:ext uri="{BB962C8B-B14F-4D97-AF65-F5344CB8AC3E}">
        <p14:creationId xmlns:p14="http://schemas.microsoft.com/office/powerpoint/2010/main" val="6824639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ue/Gray Title Only">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CD71B9C8-3F75-4383-AC21-4702573BC192}" type="datetime1">
              <a:rPr lang="en-US" smtClean="0"/>
              <a:t>6/2/2022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6" name="Title 1"/>
          <p:cNvSpPr>
            <a:spLocks noGrp="1"/>
          </p:cNvSpPr>
          <p:nvPr>
            <p:ph type="title" hasCustomPrompt="1"/>
          </p:nvPr>
        </p:nvSpPr>
        <p:spPr>
          <a:xfrm>
            <a:off x="4877104" y="2971800"/>
            <a:ext cx="3885896" cy="954107"/>
          </a:xfrm>
        </p:spPr>
        <p:txBody>
          <a:bodyPr wrap="square"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33879362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ue/White 1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5203A3A5-F6D5-4C07-ABC9-29653BF1A445}" type="datetime1">
              <a:rPr lang="en-US" smtClean="0"/>
              <a:t>6/2/2022</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13042319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ue/White 2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p:cNvSpPr>
          <p:nvPr>
            <p:ph type="dt" sz="half" idx="10"/>
          </p:nvPr>
        </p:nvSpPr>
        <p:spPr/>
        <p:txBody>
          <a:bodyPr/>
          <a:lstStyle>
            <a:lvl1pPr>
              <a:defRPr>
                <a:solidFill>
                  <a:srgbClr val="6C6463"/>
                </a:solidFill>
              </a:defRPr>
            </a:lvl1pPr>
          </a:lstStyle>
          <a:p>
            <a:fld id="{CF45C038-D348-4EEC-9321-0A91517B58B6}" type="datetime1">
              <a:rPr lang="en-US" smtClean="0"/>
              <a:t>6/2/2022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19751183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ue/White 3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DD8C8AFA-4C7F-478F-9AFE-EDE2CB6A956F}" type="datetime1">
              <a:rPr lang="en-US" smtClean="0"/>
              <a:t>6/2/2022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476668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ue/White 1 Content + Bottom Photo">
    <p:bg>
      <p:bgPr>
        <a:solidFill>
          <a:schemeClr val="bg1"/>
        </a:solidFill>
        <a:effectLst/>
      </p:bgPr>
    </p:bg>
    <p:spTree>
      <p:nvGrpSpPr>
        <p:cNvPr id="1" name=""/>
        <p:cNvGrpSpPr/>
        <p:nvPr/>
      </p:nvGrpSpPr>
      <p:grpSpPr>
        <a:xfrm>
          <a:off x="0" y="0"/>
          <a:ext cx="0" cy="0"/>
          <a:chOff x="0" y="0"/>
          <a:chExt cx="0" cy="0"/>
        </a:xfrm>
      </p:grpSpPr>
      <p:sp>
        <p:nvSpPr>
          <p:cNvPr id="15" name="Picture Placeholder 3"/>
          <p:cNvSpPr>
            <a:spLocks noGrp="1"/>
          </p:cNvSpPr>
          <p:nvPr>
            <p:ph type="pic" sz="quarter" idx="10" hasCustomPrompt="1"/>
          </p:nvPr>
        </p:nvSpPr>
        <p:spPr>
          <a:xfrm>
            <a:off x="152400" y="3429000"/>
            <a:ext cx="8839200" cy="32766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16"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CC5128C9-9DCF-47C2-8240-F05B33AF605F}" type="datetime1">
              <a:rPr lang="en-US" smtClean="0"/>
              <a:t>6/2/2022</a:t>
            </a:fld>
            <a:endParaRPr lang="en-US"/>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31251040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ue/White 1 Content + Righ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9DE0A45C-80B3-4F65-A081-7AC289D0909A}" type="datetime1">
              <a:rPr lang="en-US" smtClean="0"/>
              <a:t>6/2/2022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2057400"/>
            <a:ext cx="3657600" cy="41148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0067B9"/>
                </a:solidFill>
              </a:defRPr>
            </a:lvl1pPr>
          </a:lstStyle>
          <a:p>
            <a:r>
              <a:rPr lang="en-US"/>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Tree>
    <p:extLst>
      <p:ext uri="{BB962C8B-B14F-4D97-AF65-F5344CB8AC3E}">
        <p14:creationId xmlns:p14="http://schemas.microsoft.com/office/powerpoint/2010/main" val="1796746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Divider - Full Red">
    <p:bg>
      <p:bgPr>
        <a:solidFill>
          <a:srgbClr val="BA0C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827782"/>
            <a:ext cx="5486400" cy="1077218"/>
          </a:xfrm>
        </p:spPr>
        <p:txBody>
          <a:bodyPr wrap="square" anchor="t" anchorCtr="0">
            <a:spAutoFit/>
          </a:bodyPr>
          <a:lstStyle>
            <a:lvl1pPr>
              <a:defRPr sz="3200">
                <a:solidFill>
                  <a:srgbClr val="FFFFFF"/>
                </a:solidFill>
              </a:defRPr>
            </a:lvl1pPr>
          </a:lstStyle>
          <a:p>
            <a:r>
              <a:rPr lang="en-US"/>
              <a:t>CLICK TO EDIT MASTER TITLE STYLE</a:t>
            </a:r>
          </a:p>
        </p:txBody>
      </p:sp>
      <p:sp>
        <p:nvSpPr>
          <p:cNvPr id="3" name="Date Placeholder 2"/>
          <p:cNvSpPr>
            <a:spLocks noGrp="1"/>
          </p:cNvSpPr>
          <p:nvPr>
            <p:ph type="dt" sz="half" idx="10"/>
          </p:nvPr>
        </p:nvSpPr>
        <p:spPr/>
        <p:txBody>
          <a:bodyPr/>
          <a:lstStyle>
            <a:lvl1pPr>
              <a:defRPr>
                <a:solidFill>
                  <a:srgbClr val="FFFFFF"/>
                </a:solidFill>
              </a:defRPr>
            </a:lvl1pPr>
          </a:lstStyle>
          <a:p>
            <a:fld id="{A7AAC2B8-19D9-4BC9-9BE0-E718AAEE18C0}" type="datetime1">
              <a:rPr lang="en-US" smtClean="0"/>
              <a:t>6/2/2022</a:t>
            </a:fld>
            <a:endParaRPr lang="en-US"/>
          </a:p>
        </p:txBody>
      </p:sp>
      <p:sp>
        <p:nvSpPr>
          <p:cNvPr id="4" name="Footer Placeholder 3"/>
          <p:cNvSpPr>
            <a:spLocks noGrp="1"/>
          </p:cNvSpPr>
          <p:nvPr>
            <p:ph type="ftr" sz="quarter" idx="11"/>
          </p:nvPr>
        </p:nvSpPr>
        <p:spPr/>
        <p:txBody>
          <a:bodyPr/>
          <a:lstStyle>
            <a:lvl1pPr>
              <a:defRPr>
                <a:solidFill>
                  <a:srgbClr val="FFFFFF"/>
                </a:solidFill>
              </a:defRPr>
            </a:lvl1pPr>
          </a:lstStyle>
          <a:p>
            <a:r>
              <a:rPr lang="en-US"/>
              <a:t>FOOTER GOES HERE</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42782948-4DBE-204D-AB9E-B65E067054AE}"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2285" y="5943600"/>
            <a:ext cx="1524000" cy="457200"/>
          </a:xfrm>
          <a:prstGeom prst="rect">
            <a:avLst/>
          </a:prstGeom>
        </p:spPr>
      </p:pic>
      <p:cxnSp>
        <p:nvCxnSpPr>
          <p:cNvPr id="7" name="Straight Connector 6"/>
          <p:cNvCxnSpPr/>
          <p:nvPr userDrawn="1"/>
        </p:nvCxnSpPr>
        <p:spPr>
          <a:xfrm>
            <a:off x="746760" y="990600"/>
            <a:ext cx="320040" cy="0"/>
          </a:xfrm>
          <a:prstGeom prst="line">
            <a:avLst/>
          </a:prstGeom>
          <a:ln w="19050">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4963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ue/White Title + Lef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4133AC67-963C-4D73-9F6C-00A27B2F2F8B}" type="datetime1">
              <a:rPr lang="en-US" smtClean="0"/>
              <a:t>6/2/2022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6" name="Title 1"/>
          <p:cNvSpPr>
            <a:spLocks noGrp="1"/>
          </p:cNvSpPr>
          <p:nvPr>
            <p:ph type="title" hasCustomPrompt="1"/>
          </p:nvPr>
        </p:nvSpPr>
        <p:spPr>
          <a:xfrm>
            <a:off x="4877104" y="2971800"/>
            <a:ext cx="3885896" cy="954107"/>
          </a:xfrm>
        </p:spPr>
        <p:txBody>
          <a:bodyPr wrap="square" anchor="ctr"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1447383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Gray 1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30327A02-295F-41B6-894D-9BE56C6190A1}" type="datetime1">
              <a:rPr lang="en-US" smtClean="0"/>
              <a:t>6/2/2022</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1116097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Gray 2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A67E8054-8A80-4D4D-B1C0-0029880D6B17}" type="datetime1">
              <a:rPr lang="en-US" smtClean="0"/>
              <a:t>6/2/2022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986042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Gray 3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0B82B54F-4DC0-4B63-92E5-A9DA72A3D959}" type="datetime1">
              <a:rPr lang="en-US" smtClean="0"/>
              <a:t>6/2/2022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0966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Gray 1 Content + Bottom Photo">
    <p:bg>
      <p:bgPr>
        <a:solidFill>
          <a:srgbClr val="E7E7E5"/>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0" hasCustomPrompt="1"/>
          </p:nvPr>
        </p:nvSpPr>
        <p:spPr>
          <a:xfrm>
            <a:off x="152400" y="3429000"/>
            <a:ext cx="8839200" cy="3276600"/>
          </a:xfrm>
          <a:solidFill>
            <a:schemeClr val="bg1"/>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7D2B3371-50FB-4580-8F0B-959F96D66CFC}" type="datetime1">
              <a:rPr lang="en-US" smtClean="0"/>
              <a:t>6/2/2022</a:t>
            </a:fld>
            <a:endParaRPr lang="en-US"/>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a:t>CLICK TO EDIT MASTER TITLE STYLE</a:t>
            </a:r>
          </a:p>
        </p:txBody>
      </p:sp>
      <p:sp>
        <p:nvSpPr>
          <p:cNvPr id="14"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Tree>
    <p:extLst>
      <p:ext uri="{BB962C8B-B14F-4D97-AF65-F5344CB8AC3E}">
        <p14:creationId xmlns:p14="http://schemas.microsoft.com/office/powerpoint/2010/main" val="247014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d/Gray 1 Content + Right Photo">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76EB942B-CACB-418A-9EC6-260EB2F7AAE7}" type="datetime1">
              <a:rPr lang="en-US" smtClean="0"/>
              <a:t>6/2/2022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2057401"/>
            <a:ext cx="3657600" cy="4114799"/>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BA0C2F"/>
                </a:solidFill>
              </a:defRPr>
            </a:lvl1pPr>
          </a:lstStyle>
          <a:p>
            <a:r>
              <a:rPr lang="en-US"/>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Tree>
    <p:extLst>
      <p:ext uri="{BB962C8B-B14F-4D97-AF65-F5344CB8AC3E}">
        <p14:creationId xmlns:p14="http://schemas.microsoft.com/office/powerpoint/2010/main" val="256011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d/Gray Title Only">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D59988E3-FE30-4670-978F-30F451FEA1AC}" type="datetime1">
              <a:rPr lang="en-US" smtClean="0"/>
              <a:t>6/2/2022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6" name="Title 1"/>
          <p:cNvSpPr>
            <a:spLocks noGrp="1"/>
          </p:cNvSpPr>
          <p:nvPr>
            <p:ph type="title" hasCustomPrompt="1"/>
          </p:nvPr>
        </p:nvSpPr>
        <p:spPr>
          <a:xfrm>
            <a:off x="4877104" y="2971800"/>
            <a:ext cx="3885896" cy="954107"/>
          </a:xfrm>
        </p:spPr>
        <p:txBody>
          <a:bodyPr wrap="square" anchor="ctr"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4239252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7E7E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6104" y="457200"/>
            <a:ext cx="7772400" cy="914400"/>
          </a:xfrm>
          <a:prstGeom prst="rect">
            <a:avLst/>
          </a:prstGeom>
        </p:spPr>
        <p:txBody>
          <a:bodyPr vert="horz" lIns="91440" tIns="45720" rIns="91440" bIns="45720" rtlCol="0" anchor="b" anchorCtr="0">
            <a:normAutofit/>
          </a:bodyPr>
          <a:lstStyle/>
          <a:p>
            <a:r>
              <a:rPr lang="en-US"/>
              <a:t>Click to edit Master title style</a:t>
            </a:r>
          </a:p>
        </p:txBody>
      </p:sp>
      <p:sp>
        <p:nvSpPr>
          <p:cNvPr id="3" name="Text Placeholder 2"/>
          <p:cNvSpPr>
            <a:spLocks noGrp="1"/>
          </p:cNvSpPr>
          <p:nvPr>
            <p:ph type="body" idx="1"/>
          </p:nvPr>
        </p:nvSpPr>
        <p:spPr>
          <a:xfrm>
            <a:off x="685800" y="1600200"/>
            <a:ext cx="7772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p:txBody>
      </p:sp>
      <p:sp>
        <p:nvSpPr>
          <p:cNvPr id="4" name="Date Placeholder 3"/>
          <p:cNvSpPr>
            <a:spLocks noGrp="1"/>
          </p:cNvSpPr>
          <p:nvPr>
            <p:ph type="dt" sz="half" idx="2"/>
          </p:nvPr>
        </p:nvSpPr>
        <p:spPr>
          <a:xfrm>
            <a:off x="152400" y="6530079"/>
            <a:ext cx="2133600" cy="184666"/>
          </a:xfrm>
          <a:prstGeom prst="rect">
            <a:avLst/>
          </a:prstGeom>
        </p:spPr>
        <p:txBody>
          <a:bodyPr vert="horz" lIns="91440" tIns="45720" rIns="91440" bIns="45720" rtlCol="0" anchor="ctr">
            <a:spAutoFit/>
          </a:bodyPr>
          <a:lstStyle>
            <a:lvl1pPr algn="l">
              <a:defRPr sz="600" b="0" i="0">
                <a:solidFill>
                  <a:srgbClr val="635C5B"/>
                </a:solidFill>
                <a:latin typeface="Gill Sans MT"/>
                <a:cs typeface="Gill Sans MT"/>
              </a:defRPr>
            </a:lvl1pPr>
          </a:lstStyle>
          <a:p>
            <a:fld id="{67A4515F-72A5-490C-B421-02BF688BCC0A}" type="datetime1">
              <a:rPr lang="en-US" smtClean="0"/>
              <a:t>6/2/2022</a:t>
            </a:fld>
            <a:endParaRPr lang="en-US"/>
          </a:p>
        </p:txBody>
      </p:sp>
      <p:sp>
        <p:nvSpPr>
          <p:cNvPr id="5" name="Footer Placeholder 4"/>
          <p:cNvSpPr>
            <a:spLocks noGrp="1"/>
          </p:cNvSpPr>
          <p:nvPr>
            <p:ph type="ftr" sz="quarter" idx="3"/>
          </p:nvPr>
        </p:nvSpPr>
        <p:spPr>
          <a:xfrm>
            <a:off x="3124200" y="6530079"/>
            <a:ext cx="2895600" cy="184666"/>
          </a:xfrm>
          <a:prstGeom prst="rect">
            <a:avLst/>
          </a:prstGeom>
        </p:spPr>
        <p:txBody>
          <a:bodyPr vert="horz" lIns="91440" tIns="45720" rIns="91440" bIns="45720" rtlCol="0" anchor="ctr">
            <a:spAutoFit/>
          </a:bodyPr>
          <a:lstStyle>
            <a:lvl1pPr algn="ctr">
              <a:defRPr sz="600" b="0" i="0">
                <a:solidFill>
                  <a:srgbClr val="635C5B"/>
                </a:solidFill>
                <a:latin typeface="Gill Sans MT"/>
                <a:cs typeface="Gill Sans MT"/>
              </a:defRPr>
            </a:lvl1pPr>
          </a:lstStyle>
          <a:p>
            <a:r>
              <a:rPr lang="en-US"/>
              <a:t>FOOTER GOES HERE</a:t>
            </a:r>
          </a:p>
        </p:txBody>
      </p:sp>
      <p:sp>
        <p:nvSpPr>
          <p:cNvPr id="6" name="Slide Number Placeholder 5"/>
          <p:cNvSpPr>
            <a:spLocks noGrp="1"/>
          </p:cNvSpPr>
          <p:nvPr>
            <p:ph type="sldNum" sz="quarter" idx="4"/>
          </p:nvPr>
        </p:nvSpPr>
        <p:spPr>
          <a:xfrm>
            <a:off x="6858000" y="6530079"/>
            <a:ext cx="2133600" cy="184666"/>
          </a:xfrm>
          <a:prstGeom prst="rect">
            <a:avLst/>
          </a:prstGeom>
        </p:spPr>
        <p:txBody>
          <a:bodyPr vert="horz" lIns="91440" tIns="45720" rIns="91440" bIns="45720" rtlCol="0" anchor="ctr">
            <a:spAutoFit/>
          </a:bodyPr>
          <a:lstStyle>
            <a:lvl1pPr algn="r">
              <a:defRPr sz="600" b="0" i="0">
                <a:solidFill>
                  <a:srgbClr val="635C5B"/>
                </a:solidFill>
                <a:latin typeface="Gill Sans MT"/>
                <a:cs typeface="Gill Sans MT"/>
              </a:defRPr>
            </a:lvl1pPr>
          </a:lstStyle>
          <a:p>
            <a:fld id="{42782948-4DBE-204D-AB9E-B65E067054AE}" type="slidenum">
              <a:rPr lang="en-US" smtClean="0"/>
              <a:pPr/>
              <a:t>‹#›</a:t>
            </a:fld>
            <a:endParaRPr lang="en-US"/>
          </a:p>
        </p:txBody>
      </p:sp>
      <p:sp>
        <p:nvSpPr>
          <p:cNvPr id="7" name="Frame 6"/>
          <p:cNvSpPr/>
          <p:nvPr/>
        </p:nvSpPr>
        <p:spPr>
          <a:xfrm>
            <a:off x="0" y="0"/>
            <a:ext cx="9144000" cy="6858000"/>
          </a:xfrm>
          <a:prstGeom prst="frame">
            <a:avLst>
              <a:gd name="adj1" fmla="val 2222"/>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solidFill>
                <a:srgbClr val="FFFFFF"/>
              </a:solidFill>
              <a:latin typeface="Gill Sans MT"/>
              <a:cs typeface="Gill Sans MT"/>
            </a:endParaRPr>
          </a:p>
        </p:txBody>
      </p:sp>
    </p:spTree>
    <p:extLst>
      <p:ext uri="{BB962C8B-B14F-4D97-AF65-F5344CB8AC3E}">
        <p14:creationId xmlns:p14="http://schemas.microsoft.com/office/powerpoint/2010/main" val="881333492"/>
      </p:ext>
    </p:extLst>
  </p:cSld>
  <p:clrMap bg1="lt1" tx1="dk1" bg2="lt2" tx2="dk2" accent1="accent1" accent2="accent2" accent3="accent3" accent4="accent4" accent5="accent5" accent6="accent6" hlink="hlink" folHlink="folHlink"/>
  <p:sldLayoutIdLst>
    <p:sldLayoutId id="2147483698" r:id="rId1"/>
    <p:sldLayoutId id="2147483674" r:id="rId2"/>
    <p:sldLayoutId id="2147483654" r:id="rId3"/>
    <p:sldLayoutId id="2147483708" r:id="rId4"/>
    <p:sldLayoutId id="2147483709" r:id="rId5"/>
    <p:sldLayoutId id="2147483710" r:id="rId6"/>
    <p:sldLayoutId id="2147483711" r:id="rId7"/>
    <p:sldLayoutId id="2147483712" r:id="rId8"/>
    <p:sldLayoutId id="2147483714" r:id="rId9"/>
    <p:sldLayoutId id="2147483722" r:id="rId10"/>
    <p:sldLayoutId id="2147483723" r:id="rId11"/>
    <p:sldLayoutId id="2147483724" r:id="rId12"/>
    <p:sldLayoutId id="2147483725" r:id="rId13"/>
    <p:sldLayoutId id="2147483726" r:id="rId14"/>
    <p:sldLayoutId id="2147483730" r:id="rId15"/>
    <p:sldLayoutId id="2147483696" r:id="rId16"/>
    <p:sldLayoutId id="2147483716" r:id="rId17"/>
    <p:sldLayoutId id="2147483717" r:id="rId18"/>
    <p:sldLayoutId id="2147483718" r:id="rId19"/>
    <p:sldLayoutId id="2147483686" r:id="rId20"/>
    <p:sldLayoutId id="2147483720" r:id="rId21"/>
    <p:sldLayoutId id="2147483699" r:id="rId22"/>
    <p:sldLayoutId id="2147483694" r:id="rId23"/>
    <p:sldLayoutId id="2147483731" r:id="rId24"/>
    <p:sldLayoutId id="2147483732" r:id="rId25"/>
    <p:sldLayoutId id="2147483733" r:id="rId26"/>
    <p:sldLayoutId id="2147483734" r:id="rId27"/>
    <p:sldLayoutId id="2147483735" r:id="rId28"/>
    <p:sldLayoutId id="2147483736" r:id="rId29"/>
    <p:sldLayoutId id="2147483737" r:id="rId30"/>
  </p:sldLayoutIdLst>
  <p:hf hdr="0" ftr="0" dt="0"/>
  <p:txStyles>
    <p:titleStyle>
      <a:lvl1pPr algn="l" defTabSz="457200" rtl="0" eaLnBrk="1" latinLnBrk="0" hangingPunct="1">
        <a:spcBef>
          <a:spcPct val="0"/>
        </a:spcBef>
        <a:buNone/>
        <a:defRPr sz="2800" b="0" i="0" kern="1200">
          <a:solidFill>
            <a:srgbClr val="BA0C2F"/>
          </a:solidFill>
          <a:latin typeface="Gill Sans MT"/>
          <a:ea typeface="+mj-ea"/>
          <a:cs typeface="Gill Sans MT"/>
        </a:defRPr>
      </a:lvl1pPr>
    </p:titleStyle>
    <p:bodyStyle>
      <a:lvl1pPr marL="230188" indent="-230188" algn="l" defTabSz="457200" rtl="0" eaLnBrk="1" latinLnBrk="0" hangingPunct="1">
        <a:spcBef>
          <a:spcPts val="0"/>
        </a:spcBef>
        <a:spcAft>
          <a:spcPts val="1200"/>
        </a:spcAft>
        <a:buFont typeface="Arial"/>
        <a:buChar char="•"/>
        <a:defRPr sz="2000" b="0" i="0" kern="1200">
          <a:solidFill>
            <a:srgbClr val="635C5B"/>
          </a:solidFill>
          <a:latin typeface="Gill Sans MT"/>
          <a:ea typeface="+mn-ea"/>
          <a:cs typeface="Gill Sans MT"/>
        </a:defRPr>
      </a:lvl1pPr>
      <a:lvl2pPr marL="684213" indent="-230188" algn="l" defTabSz="457200" rtl="0" eaLnBrk="1" latinLnBrk="0" hangingPunct="1">
        <a:spcBef>
          <a:spcPts val="0"/>
        </a:spcBef>
        <a:spcAft>
          <a:spcPts val="1200"/>
        </a:spcAft>
        <a:buFont typeface="Arial"/>
        <a:buChar char="–"/>
        <a:defRPr sz="2000" b="0" i="0" kern="1200">
          <a:solidFill>
            <a:srgbClr val="635C5B"/>
          </a:solidFill>
          <a:latin typeface="Gill Sans MT"/>
          <a:ea typeface="+mn-ea"/>
          <a:cs typeface="Gill Sans MT"/>
        </a:defRPr>
      </a:lvl2pPr>
      <a:lvl3pPr marL="914400" indent="-230188" algn="l" defTabSz="457200" rtl="0" eaLnBrk="1" latinLnBrk="0" hangingPunct="1">
        <a:spcBef>
          <a:spcPct val="20000"/>
        </a:spcBef>
        <a:buFont typeface="Arial"/>
        <a:buChar char="•"/>
        <a:defRPr sz="18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8/10/relationships/comments" Target="../comments/modernComment_2CD_47A1FEA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8/10/relationships/comments" Target="../comments/modernComment_2AF_ACF364E3.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microsoft.com/office/2018/10/relationships/comments" Target="../comments/modernComment_2C1_E333608D.xml"/><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microsoft.com/office/2018/10/relationships/comments" Target="../comments/modernComment_2C7_D35EB5CC.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microsoft.com/office/2018/10/relationships/comments" Target="../comments/modernComment_2A5_F72538A.xm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1</a:t>
            </a:fld>
            <a:endParaRPr lang="en-US"/>
          </a:p>
        </p:txBody>
      </p:sp>
      <p:sp>
        <p:nvSpPr>
          <p:cNvPr id="13" name="Subtitle 12"/>
          <p:cNvSpPr>
            <a:spLocks noGrp="1"/>
          </p:cNvSpPr>
          <p:nvPr>
            <p:ph type="subTitle" idx="1"/>
          </p:nvPr>
        </p:nvSpPr>
        <p:spPr>
          <a:xfrm>
            <a:off x="685800" y="4114800"/>
            <a:ext cx="3657600" cy="1600200"/>
          </a:xfrm>
        </p:spPr>
        <p:txBody>
          <a:bodyPr/>
          <a:lstStyle/>
          <a:p>
            <a:r>
              <a:rPr lang="en-US"/>
              <a:t>Zambia Evidence for Health Project</a:t>
            </a:r>
          </a:p>
          <a:p>
            <a:r>
              <a:rPr lang="en-US"/>
              <a:t>May 2022</a:t>
            </a:r>
          </a:p>
        </p:txBody>
      </p:sp>
      <p:sp>
        <p:nvSpPr>
          <p:cNvPr id="3" name="TextBox 2">
            <a:extLst>
              <a:ext uri="{FF2B5EF4-FFF2-40B4-BE49-F238E27FC236}">
                <a16:creationId xmlns:a16="http://schemas.microsoft.com/office/drawing/2014/main" id="{1D7321C8-0AB0-4F80-BDAB-EC9F8BCD853C}"/>
              </a:ext>
            </a:extLst>
          </p:cNvPr>
          <p:cNvSpPr txBox="1"/>
          <p:nvPr/>
        </p:nvSpPr>
        <p:spPr>
          <a:xfrm>
            <a:off x="685800" y="3200400"/>
            <a:ext cx="6934200" cy="646331"/>
          </a:xfrm>
          <a:prstGeom prst="rect">
            <a:avLst/>
          </a:prstGeom>
          <a:noFill/>
        </p:spPr>
        <p:txBody>
          <a:bodyPr wrap="square" lIns="91440" tIns="45720" rIns="91440" bIns="45720" rtlCol="0" anchor="t">
            <a:spAutoFit/>
          </a:bodyPr>
          <a:lstStyle/>
          <a:p>
            <a:r>
              <a:rPr lang="en-US" cap="all">
                <a:solidFill>
                  <a:schemeClr val="bg1"/>
                </a:solidFill>
                <a:ea typeface="Times New Roman" panose="02020603050405020304" pitchFamily="18" charset="0"/>
                <a:cs typeface="Times New Roman"/>
              </a:rPr>
              <a:t>PRESENTATION ON MATERNAL and NEONATAL HEALTH INDICATORS - DHIS2 data FOR 2018-2022 (Q1)</a:t>
            </a:r>
            <a:endParaRPr lang="en-ZA">
              <a:solidFill>
                <a:schemeClr val="bg1"/>
              </a:solidFill>
              <a:cs typeface="Times New Roman"/>
            </a:endParaRPr>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fontScale="90000"/>
          </a:bodyPr>
          <a:lstStyle/>
          <a:p>
            <a:r>
              <a:rPr lang="en-US" kern="1400" cap="all" spc="-50">
                <a:solidFill>
                  <a:schemeClr val="bg1"/>
                </a:solidFill>
                <a:ea typeface="MS Gothic" panose="020B0609070205080204" pitchFamily="49" charset="-128"/>
                <a:cs typeface="Times New Roman" panose="02020603050405020304" pitchFamily="18" charset="0"/>
              </a:rPr>
              <a:t>USAID Zambia Evidence For Health (E4H)</a:t>
            </a:r>
            <a:endParaRPr lang="en-ZA"/>
          </a:p>
        </p:txBody>
      </p:sp>
    </p:spTree>
    <p:extLst>
      <p:ext uri="{BB962C8B-B14F-4D97-AF65-F5344CB8AC3E}">
        <p14:creationId xmlns:p14="http://schemas.microsoft.com/office/powerpoint/2010/main" val="955244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10</a:t>
            </a:fld>
            <a:endParaRPr lang="en-US"/>
          </a:p>
        </p:txBody>
      </p:sp>
      <p:pic>
        <p:nvPicPr>
          <p:cNvPr id="13" name="Picture 12" descr="Chart&#10;&#10;Description automatically generated">
            <a:extLst>
              <a:ext uri="{FF2B5EF4-FFF2-40B4-BE49-F238E27FC236}">
                <a16:creationId xmlns:a16="http://schemas.microsoft.com/office/drawing/2014/main" id="{C7C560A9-039E-49B7-B4E1-D303589FC725}"/>
              </a:ext>
            </a:extLst>
          </p:cNvPr>
          <p:cNvPicPr>
            <a:picLocks noChangeAspect="1"/>
          </p:cNvPicPr>
          <p:nvPr/>
        </p:nvPicPr>
        <p:blipFill>
          <a:blip r:embed="rId3"/>
          <a:stretch>
            <a:fillRect/>
          </a:stretch>
        </p:blipFill>
        <p:spPr>
          <a:xfrm>
            <a:off x="25717" y="925830"/>
            <a:ext cx="9061135" cy="5177790"/>
          </a:xfrm>
          <a:prstGeom prst="rect">
            <a:avLst/>
          </a:prstGeom>
        </p:spPr>
      </p:pic>
    </p:spTree>
    <p:extLst>
      <p:ext uri="{BB962C8B-B14F-4D97-AF65-F5344CB8AC3E}">
        <p14:creationId xmlns:p14="http://schemas.microsoft.com/office/powerpoint/2010/main" val="572010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5E636B-2018-4EEE-9A47-7D0E42DF3E23}"/>
              </a:ext>
            </a:extLst>
          </p:cNvPr>
          <p:cNvSpPr>
            <a:spLocks noGrp="1"/>
          </p:cNvSpPr>
          <p:nvPr>
            <p:ph type="sldNum" sz="quarter" idx="12"/>
          </p:nvPr>
        </p:nvSpPr>
        <p:spPr/>
        <p:txBody>
          <a:bodyPr/>
          <a:lstStyle/>
          <a:p>
            <a:fld id="{42782948-4DBE-204D-AB9E-B65E067054AE}" type="slidenum">
              <a:rPr lang="en-US" smtClean="0"/>
              <a:pPr/>
              <a:t>11</a:t>
            </a:fld>
            <a:endParaRPr lang="en-US"/>
          </a:p>
        </p:txBody>
      </p:sp>
      <p:pic>
        <p:nvPicPr>
          <p:cNvPr id="7" name="Picture 6" descr="Chart&#10;&#10;Description automatically generated">
            <a:extLst>
              <a:ext uri="{FF2B5EF4-FFF2-40B4-BE49-F238E27FC236}">
                <a16:creationId xmlns:a16="http://schemas.microsoft.com/office/drawing/2014/main" id="{42AE39D7-123D-43AD-B465-964CE09ACA6E}"/>
              </a:ext>
            </a:extLst>
          </p:cNvPr>
          <p:cNvPicPr>
            <a:picLocks noChangeAspect="1"/>
          </p:cNvPicPr>
          <p:nvPr/>
        </p:nvPicPr>
        <p:blipFill>
          <a:blip r:embed="rId3"/>
          <a:stretch>
            <a:fillRect/>
          </a:stretch>
        </p:blipFill>
        <p:spPr>
          <a:xfrm>
            <a:off x="125826" y="1118933"/>
            <a:ext cx="8892348" cy="5081341"/>
          </a:xfrm>
          <a:prstGeom prst="rect">
            <a:avLst/>
          </a:prstGeom>
        </p:spPr>
      </p:pic>
    </p:spTree>
    <p:extLst>
      <p:ext uri="{BB962C8B-B14F-4D97-AF65-F5344CB8AC3E}">
        <p14:creationId xmlns:p14="http://schemas.microsoft.com/office/powerpoint/2010/main" val="1108906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4F2E9D-BE10-43E3-97C1-330E7286EA88}"/>
              </a:ext>
            </a:extLst>
          </p:cNvPr>
          <p:cNvSpPr>
            <a:spLocks noGrp="1"/>
          </p:cNvSpPr>
          <p:nvPr>
            <p:ph type="sldNum" sz="quarter" idx="12"/>
          </p:nvPr>
        </p:nvSpPr>
        <p:spPr/>
        <p:txBody>
          <a:bodyPr/>
          <a:lstStyle/>
          <a:p>
            <a:fld id="{42782948-4DBE-204D-AB9E-B65E067054AE}" type="slidenum">
              <a:rPr lang="en-US" smtClean="0"/>
              <a:pPr/>
              <a:t>12</a:t>
            </a:fld>
            <a:endParaRPr lang="en-US"/>
          </a:p>
        </p:txBody>
      </p:sp>
      <p:pic>
        <p:nvPicPr>
          <p:cNvPr id="6" name="Picture 5">
            <a:extLst>
              <a:ext uri="{FF2B5EF4-FFF2-40B4-BE49-F238E27FC236}">
                <a16:creationId xmlns:a16="http://schemas.microsoft.com/office/drawing/2014/main" id="{1A480C47-58E7-4666-8B29-B3675B951D90}"/>
              </a:ext>
            </a:extLst>
          </p:cNvPr>
          <p:cNvPicPr>
            <a:picLocks noChangeAspect="1"/>
          </p:cNvPicPr>
          <p:nvPr/>
        </p:nvPicPr>
        <p:blipFill>
          <a:blip r:embed="rId3"/>
          <a:stretch>
            <a:fillRect/>
          </a:stretch>
        </p:blipFill>
        <p:spPr>
          <a:xfrm>
            <a:off x="0" y="1143000"/>
            <a:ext cx="9144000" cy="4572000"/>
          </a:xfrm>
          <a:prstGeom prst="rect">
            <a:avLst/>
          </a:prstGeom>
        </p:spPr>
      </p:pic>
    </p:spTree>
    <p:extLst>
      <p:ext uri="{BB962C8B-B14F-4D97-AF65-F5344CB8AC3E}">
        <p14:creationId xmlns:p14="http://schemas.microsoft.com/office/powerpoint/2010/main" val="1201798822"/>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13</a:t>
            </a:fld>
            <a:endParaRPr lang="en-US"/>
          </a:p>
        </p:txBody>
      </p:sp>
      <p:pic>
        <p:nvPicPr>
          <p:cNvPr id="4" name="Picture 3">
            <a:extLst>
              <a:ext uri="{FF2B5EF4-FFF2-40B4-BE49-F238E27FC236}">
                <a16:creationId xmlns:a16="http://schemas.microsoft.com/office/drawing/2014/main" id="{77F48250-0DFD-4D95-B544-9351787BC7E6}"/>
              </a:ext>
            </a:extLst>
          </p:cNvPr>
          <p:cNvPicPr>
            <a:picLocks noChangeAspect="1"/>
          </p:cNvPicPr>
          <p:nvPr/>
        </p:nvPicPr>
        <p:blipFill>
          <a:blip r:embed="rId3"/>
          <a:stretch>
            <a:fillRect/>
          </a:stretch>
        </p:blipFill>
        <p:spPr>
          <a:xfrm>
            <a:off x="6620" y="738805"/>
            <a:ext cx="8980840" cy="5131908"/>
          </a:xfrm>
          <a:prstGeom prst="rect">
            <a:avLst/>
          </a:prstGeom>
        </p:spPr>
      </p:pic>
    </p:spTree>
    <p:extLst>
      <p:ext uri="{BB962C8B-B14F-4D97-AF65-F5344CB8AC3E}">
        <p14:creationId xmlns:p14="http://schemas.microsoft.com/office/powerpoint/2010/main" val="2523509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E669B8-F815-43B4-8EBA-AD2DCE27CF06}"/>
              </a:ext>
            </a:extLst>
          </p:cNvPr>
          <p:cNvSpPr>
            <a:spLocks noGrp="1"/>
          </p:cNvSpPr>
          <p:nvPr>
            <p:ph type="sldNum" sz="quarter" idx="4"/>
          </p:nvPr>
        </p:nvSpPr>
        <p:spPr/>
        <p:txBody>
          <a:bodyPr/>
          <a:lstStyle/>
          <a:p>
            <a:fld id="{42782948-4DBE-204D-AB9E-B65E067054AE}" type="slidenum">
              <a:rPr lang="en-US" smtClean="0"/>
              <a:pPr/>
              <a:t>14</a:t>
            </a:fld>
            <a:endParaRPr lang="en-US"/>
          </a:p>
        </p:txBody>
      </p:sp>
      <p:pic>
        <p:nvPicPr>
          <p:cNvPr id="18" name="Picture 17" descr="Table&#10;&#10;Description automatically generated">
            <a:extLst>
              <a:ext uri="{FF2B5EF4-FFF2-40B4-BE49-F238E27FC236}">
                <a16:creationId xmlns:a16="http://schemas.microsoft.com/office/drawing/2014/main" id="{03468894-DE50-49DB-9723-8B673A4A634C}"/>
              </a:ext>
            </a:extLst>
          </p:cNvPr>
          <p:cNvPicPr>
            <a:picLocks noChangeAspect="1"/>
          </p:cNvPicPr>
          <p:nvPr/>
        </p:nvPicPr>
        <p:blipFill>
          <a:blip r:embed="rId3"/>
          <a:stretch>
            <a:fillRect/>
          </a:stretch>
        </p:blipFill>
        <p:spPr>
          <a:xfrm>
            <a:off x="102863" y="1017266"/>
            <a:ext cx="9001133" cy="5143504"/>
          </a:xfrm>
          <a:prstGeom prst="rect">
            <a:avLst/>
          </a:prstGeom>
        </p:spPr>
      </p:pic>
    </p:spTree>
    <p:extLst>
      <p:ext uri="{BB962C8B-B14F-4D97-AF65-F5344CB8AC3E}">
        <p14:creationId xmlns:p14="http://schemas.microsoft.com/office/powerpoint/2010/main" val="1485268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scatter chart&#10;&#10;Description automatically generated">
            <a:extLst>
              <a:ext uri="{FF2B5EF4-FFF2-40B4-BE49-F238E27FC236}">
                <a16:creationId xmlns:a16="http://schemas.microsoft.com/office/drawing/2014/main" id="{F6F19872-94F4-4E28-87A3-F6014F4DA678}"/>
              </a:ext>
            </a:extLst>
          </p:cNvPr>
          <p:cNvPicPr>
            <a:picLocks noGrp="1" noChangeAspect="1"/>
          </p:cNvPicPr>
          <p:nvPr>
            <p:ph idx="1"/>
          </p:nvPr>
        </p:nvPicPr>
        <p:blipFill>
          <a:blip r:embed="rId3"/>
          <a:stretch>
            <a:fillRect/>
          </a:stretch>
        </p:blipFill>
        <p:spPr>
          <a:xfrm>
            <a:off x="129512" y="1056857"/>
            <a:ext cx="8864883" cy="5065647"/>
          </a:xfrm>
        </p:spPr>
      </p:pic>
      <p:sp>
        <p:nvSpPr>
          <p:cNvPr id="3" name="Slide Number Placeholder 2">
            <a:extLst>
              <a:ext uri="{FF2B5EF4-FFF2-40B4-BE49-F238E27FC236}">
                <a16:creationId xmlns:a16="http://schemas.microsoft.com/office/drawing/2014/main" id="{A38CF374-5B7D-49AF-BF92-8E1FCEA3FF6E}"/>
              </a:ext>
            </a:extLst>
          </p:cNvPr>
          <p:cNvSpPr>
            <a:spLocks noGrp="1"/>
          </p:cNvSpPr>
          <p:nvPr>
            <p:ph type="sldNum" sz="quarter" idx="4"/>
          </p:nvPr>
        </p:nvSpPr>
        <p:spPr/>
        <p:txBody>
          <a:bodyPr/>
          <a:lstStyle/>
          <a:p>
            <a:fld id="{42782948-4DBE-204D-AB9E-B65E067054AE}" type="slidenum">
              <a:rPr lang="en-US" smtClean="0"/>
              <a:pPr/>
              <a:t>15</a:t>
            </a:fld>
            <a:endParaRPr lang="en-US"/>
          </a:p>
        </p:txBody>
      </p:sp>
    </p:spTree>
    <p:extLst>
      <p:ext uri="{BB962C8B-B14F-4D97-AF65-F5344CB8AC3E}">
        <p14:creationId xmlns:p14="http://schemas.microsoft.com/office/powerpoint/2010/main" val="3993216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6279AE-9752-485C-AE0A-DEC60FF0069E}"/>
              </a:ext>
            </a:extLst>
          </p:cNvPr>
          <p:cNvSpPr>
            <a:spLocks noGrp="1"/>
          </p:cNvSpPr>
          <p:nvPr>
            <p:ph type="sldNum" sz="quarter" idx="4"/>
          </p:nvPr>
        </p:nvSpPr>
        <p:spPr/>
        <p:txBody>
          <a:bodyPr/>
          <a:lstStyle/>
          <a:p>
            <a:fld id="{42782948-4DBE-204D-AB9E-B65E067054AE}" type="slidenum">
              <a:rPr lang="en-US" smtClean="0"/>
              <a:pPr/>
              <a:t>16</a:t>
            </a:fld>
            <a:endParaRPr lang="en-US"/>
          </a:p>
        </p:txBody>
      </p:sp>
      <p:pic>
        <p:nvPicPr>
          <p:cNvPr id="5" name="Picture 4">
            <a:extLst>
              <a:ext uri="{FF2B5EF4-FFF2-40B4-BE49-F238E27FC236}">
                <a16:creationId xmlns:a16="http://schemas.microsoft.com/office/drawing/2014/main" id="{430F305A-8761-4187-8F5D-477787FD075A}"/>
              </a:ext>
            </a:extLst>
          </p:cNvPr>
          <p:cNvPicPr>
            <a:picLocks noChangeAspect="1"/>
          </p:cNvPicPr>
          <p:nvPr/>
        </p:nvPicPr>
        <p:blipFill>
          <a:blip r:embed="rId2"/>
          <a:stretch>
            <a:fillRect/>
          </a:stretch>
        </p:blipFill>
        <p:spPr>
          <a:xfrm>
            <a:off x="0" y="858912"/>
            <a:ext cx="9144000" cy="4572000"/>
          </a:xfrm>
          <a:prstGeom prst="rect">
            <a:avLst/>
          </a:prstGeom>
        </p:spPr>
      </p:pic>
    </p:spTree>
    <p:extLst>
      <p:ext uri="{BB962C8B-B14F-4D97-AF65-F5344CB8AC3E}">
        <p14:creationId xmlns:p14="http://schemas.microsoft.com/office/powerpoint/2010/main" val="14444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17</a:t>
            </a:fld>
            <a:endParaRPr lang="en-US"/>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09600" y="2628123"/>
            <a:ext cx="7924800" cy="685800"/>
          </a:xfrm>
        </p:spPr>
        <p:txBody>
          <a:bodyPr>
            <a:normAutofit/>
          </a:bodyPr>
          <a:lstStyle/>
          <a:p>
            <a:r>
              <a:rPr lang="en-US" kern="1400" spc="-50">
                <a:solidFill>
                  <a:schemeClr val="bg1"/>
                </a:solidFill>
                <a:ea typeface="MS Gothic" panose="020B0609070205080204" pitchFamily="49" charset="-128"/>
                <a:cs typeface="Times New Roman" panose="02020603050405020304" pitchFamily="18" charset="0"/>
              </a:rPr>
              <a:t>Child Health, Immunization, and Nutrition</a:t>
            </a:r>
            <a:endParaRPr lang="en-ZA"/>
          </a:p>
        </p:txBody>
      </p:sp>
    </p:spTree>
    <p:extLst>
      <p:ext uri="{BB962C8B-B14F-4D97-AF65-F5344CB8AC3E}">
        <p14:creationId xmlns:p14="http://schemas.microsoft.com/office/powerpoint/2010/main" val="1105919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5614C2-B2D2-4833-89B7-BC5CEEE9710A}"/>
              </a:ext>
            </a:extLst>
          </p:cNvPr>
          <p:cNvSpPr>
            <a:spLocks noGrp="1"/>
          </p:cNvSpPr>
          <p:nvPr>
            <p:ph type="sldNum" sz="quarter" idx="12"/>
          </p:nvPr>
        </p:nvSpPr>
        <p:spPr/>
        <p:txBody>
          <a:bodyPr/>
          <a:lstStyle/>
          <a:p>
            <a:fld id="{42782948-4DBE-204D-AB9E-B65E067054AE}" type="slidenum">
              <a:rPr lang="en-US" smtClean="0"/>
              <a:pPr/>
              <a:t>18</a:t>
            </a:fld>
            <a:endParaRPr lang="en-US"/>
          </a:p>
        </p:txBody>
      </p:sp>
      <p:sp>
        <p:nvSpPr>
          <p:cNvPr id="6" name="Date Placeholder 1">
            <a:extLst>
              <a:ext uri="{FF2B5EF4-FFF2-40B4-BE49-F238E27FC236}">
                <a16:creationId xmlns:a16="http://schemas.microsoft.com/office/drawing/2014/main" id="{84542EDA-71A6-411B-B3E7-C3F3793EFA0E}"/>
              </a:ext>
            </a:extLst>
          </p:cNvPr>
          <p:cNvSpPr txBox="1">
            <a:spLocks/>
          </p:cNvSpPr>
          <p:nvPr/>
        </p:nvSpPr>
        <p:spPr>
          <a:xfrm>
            <a:off x="152400" y="6151966"/>
            <a:ext cx="2133600" cy="184666"/>
          </a:xfrm>
          <a:prstGeom prst="rect">
            <a:avLst/>
          </a:prstGeom>
        </p:spPr>
        <p:txBody>
          <a:bodyPr vert="horz" lIns="91440" tIns="45720" rIns="91440" bIns="45720" rtlCol="0">
            <a:normAutofit fontScale="32500" lnSpcReduction="20000"/>
          </a:bodyPr>
          <a:lstStyle>
            <a:lvl1pPr marL="230188" indent="-230188" algn="l" defTabSz="457200" rtl="0" eaLnBrk="1" latinLnBrk="0" hangingPunct="1">
              <a:spcBef>
                <a:spcPts val="0"/>
              </a:spcBef>
              <a:spcAft>
                <a:spcPts val="1200"/>
              </a:spcAft>
              <a:buFont typeface="Arial"/>
              <a:buChar char="•"/>
              <a:defRPr sz="20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1200"/>
              </a:spcAft>
              <a:buFont typeface="Arial"/>
              <a:buChar char="–"/>
              <a:defRPr sz="18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fld id="{414FB1AD-D69E-B741-965A-0BAE826C2FA6}" type="datetime1">
              <a:rPr lang="en-US" smtClean="0"/>
              <a:pPr/>
              <a:t>6/2/2022</a:t>
            </a:fld>
            <a:endParaRPr lang="en-US"/>
          </a:p>
        </p:txBody>
      </p:sp>
      <p:sp>
        <p:nvSpPr>
          <p:cNvPr id="9" name="Title 4">
            <a:extLst>
              <a:ext uri="{FF2B5EF4-FFF2-40B4-BE49-F238E27FC236}">
                <a16:creationId xmlns:a16="http://schemas.microsoft.com/office/drawing/2014/main" id="{3CB42DE8-EA14-43D5-8530-2A7B61B1C792}"/>
              </a:ext>
            </a:extLst>
          </p:cNvPr>
          <p:cNvSpPr>
            <a:spLocks noGrp="1"/>
          </p:cNvSpPr>
          <p:nvPr>
            <p:ph type="title"/>
          </p:nvPr>
        </p:nvSpPr>
        <p:spPr>
          <a:xfrm>
            <a:off x="525780" y="307454"/>
            <a:ext cx="7772400" cy="892552"/>
          </a:xfrm>
        </p:spPr>
        <p:txBody>
          <a:bodyPr/>
          <a:lstStyle/>
          <a:p>
            <a:r>
              <a:rPr lang="en-US"/>
              <a:t>Child Health Dashboard</a:t>
            </a:r>
            <a:br>
              <a:rPr lang="en-US"/>
            </a:br>
            <a:r>
              <a:rPr lang="en-US" sz="2400" i="1"/>
              <a:t>Direction of annual indicator data Jan 2020 to Jan-Mar 2022</a:t>
            </a:r>
            <a:endParaRPr lang="en-US" sz="2400"/>
          </a:p>
        </p:txBody>
      </p:sp>
      <p:graphicFrame>
        <p:nvGraphicFramePr>
          <p:cNvPr id="10" name="Content Placeholder 9">
            <a:extLst>
              <a:ext uri="{FF2B5EF4-FFF2-40B4-BE49-F238E27FC236}">
                <a16:creationId xmlns:a16="http://schemas.microsoft.com/office/drawing/2014/main" id="{9855B57E-2316-473A-8D89-4D156806E1A4}"/>
              </a:ext>
            </a:extLst>
          </p:cNvPr>
          <p:cNvGraphicFramePr>
            <a:graphicFrameLocks noGrp="1"/>
          </p:cNvGraphicFramePr>
          <p:nvPr>
            <p:ph idx="1"/>
            <p:extLst>
              <p:ext uri="{D42A27DB-BD31-4B8C-83A1-F6EECF244321}">
                <p14:modId xmlns:p14="http://schemas.microsoft.com/office/powerpoint/2010/main" val="3183062207"/>
              </p:ext>
            </p:extLst>
          </p:nvPr>
        </p:nvGraphicFramePr>
        <p:xfrm>
          <a:off x="560070" y="1376714"/>
          <a:ext cx="8431530" cy="5295198"/>
        </p:xfrm>
        <a:graphic>
          <a:graphicData uri="http://schemas.openxmlformats.org/drawingml/2006/table">
            <a:tbl>
              <a:tblPr firstRow="1" bandRow="1">
                <a:tableStyleId>{5C22544A-7EE6-4342-B048-85BDC9FD1C3A}</a:tableStyleId>
              </a:tblPr>
              <a:tblGrid>
                <a:gridCol w="1748790">
                  <a:extLst>
                    <a:ext uri="{9D8B030D-6E8A-4147-A177-3AD203B41FA5}">
                      <a16:colId xmlns:a16="http://schemas.microsoft.com/office/drawing/2014/main" val="953645713"/>
                    </a:ext>
                  </a:extLst>
                </a:gridCol>
                <a:gridCol w="3942493">
                  <a:extLst>
                    <a:ext uri="{9D8B030D-6E8A-4147-A177-3AD203B41FA5}">
                      <a16:colId xmlns:a16="http://schemas.microsoft.com/office/drawing/2014/main" val="2264591021"/>
                    </a:ext>
                  </a:extLst>
                </a:gridCol>
                <a:gridCol w="2740247">
                  <a:extLst>
                    <a:ext uri="{9D8B030D-6E8A-4147-A177-3AD203B41FA5}">
                      <a16:colId xmlns:a16="http://schemas.microsoft.com/office/drawing/2014/main" val="3329882080"/>
                    </a:ext>
                  </a:extLst>
                </a:gridCol>
              </a:tblGrid>
              <a:tr h="479190">
                <a:tc>
                  <a:txBody>
                    <a:bodyPr/>
                    <a:lstStyle/>
                    <a:p>
                      <a:pPr algn="ctr"/>
                      <a:r>
                        <a:rPr lang="en-US"/>
                        <a:t>Negative/</a:t>
                      </a:r>
                    </a:p>
                    <a:p>
                      <a:pPr algn="ctr"/>
                      <a:r>
                        <a:rPr lang="en-US"/>
                        <a:t>Undesirable Direction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a:solidFill>
                            <a:schemeClr val="tx1">
                              <a:lumMod val="65000"/>
                              <a:lumOff val="35000"/>
                            </a:schemeClr>
                          </a:solidFill>
                        </a:rPr>
                        <a:t>No Change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AB815"/>
                    </a:solidFill>
                  </a:tcPr>
                </a:tc>
                <a:tc>
                  <a:txBody>
                    <a:bodyPr/>
                    <a:lstStyle/>
                    <a:p>
                      <a:pPr algn="ctr"/>
                      <a:r>
                        <a:rPr lang="en-US"/>
                        <a:t>Positive Direction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7F6F"/>
                    </a:solidFill>
                  </a:tcPr>
                </a:tc>
                <a:extLst>
                  <a:ext uri="{0D108BD9-81ED-4DB2-BD59-A6C34878D82A}">
                    <a16:rowId xmlns:a16="http://schemas.microsoft.com/office/drawing/2014/main" val="575515531"/>
                  </a:ext>
                </a:extLst>
              </a:tr>
              <a:tr h="59078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b="0" kern="1200">
                        <a:solidFill>
                          <a:schemeClr val="tx1"/>
                        </a:solidFill>
                        <a:effectLst/>
                        <a:latin typeface="+mn-lt"/>
                        <a:ea typeface="+mn-ea"/>
                        <a:cs typeface="+mn-cs"/>
                      </a:endParaRPr>
                    </a:p>
                  </a:txBody>
                  <a:tcPr anchor="ctr">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kern="1200">
                          <a:solidFill>
                            <a:schemeClr val="tx1"/>
                          </a:solidFill>
                          <a:effectLst/>
                          <a:latin typeface="+mn-lt"/>
                          <a:ea typeface="+mn-ea"/>
                          <a:cs typeface="+mn-cs"/>
                        </a:rPr>
                        <a:t>Measles coverage at 1 and 2 years</a:t>
                      </a:r>
                    </a:p>
                  </a:txBody>
                  <a:tcPr anchor="ctr">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2000" kern="1200">
                        <a:solidFill>
                          <a:schemeClr val="dk1"/>
                        </a:solidFill>
                        <a:effectLst/>
                        <a:latin typeface="+mn-lt"/>
                        <a:ea typeface="+mn-ea"/>
                        <a:cs typeface="+mn-cs"/>
                      </a:endParaRPr>
                    </a:p>
                  </a:txBody>
                  <a:tcPr anchor="ctr">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63403736"/>
                  </a:ext>
                </a:extLst>
              </a:tr>
              <a:tr h="16202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kern="1200">
                          <a:solidFill>
                            <a:schemeClr val="tx1"/>
                          </a:solidFill>
                          <a:effectLst/>
                          <a:latin typeface="+mn-lt"/>
                          <a:ea typeface="+mn-ea"/>
                          <a:cs typeface="+mn-cs"/>
                        </a:rPr>
                        <a:t>DPT-Hib-Hep coverage at 1 year</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pPr algn="ctr"/>
                      <a:endParaRPr lang="en-US" sz="2000">
                        <a:solidFill>
                          <a:schemeClr val="tx1"/>
                        </a:solidFill>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16480702"/>
                  </a:ext>
                </a:extLst>
              </a:tr>
              <a:tr h="40087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kern="1200">
                          <a:solidFill>
                            <a:schemeClr val="tx1"/>
                          </a:solidFill>
                          <a:effectLst/>
                          <a:latin typeface="+mn-lt"/>
                          <a:ea typeface="+mn-ea"/>
                          <a:cs typeface="+mn-cs"/>
                        </a:rPr>
                        <a:t>BCG coverage at 1 year</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2000">
                        <a:solidFill>
                          <a:schemeClr val="tx1"/>
                        </a:solidFill>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56594454"/>
                  </a:ext>
                </a:extLst>
              </a:tr>
              <a:tr h="4092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kern="1200">
                          <a:solidFill>
                            <a:schemeClr val="tx1"/>
                          </a:solidFill>
                          <a:effectLst/>
                          <a:latin typeface="+mn-lt"/>
                          <a:ea typeface="+mn-ea"/>
                          <a:cs typeface="+mn-cs"/>
                        </a:rPr>
                        <a:t>Fully immunized coverage for &lt;1</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2000">
                        <a:solidFill>
                          <a:schemeClr val="tx1"/>
                        </a:solidFill>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046917757"/>
                  </a:ext>
                </a:extLst>
              </a:tr>
              <a:tr h="32851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kern="1200">
                          <a:solidFill>
                            <a:schemeClr val="tx1"/>
                          </a:solidFill>
                          <a:effectLst/>
                          <a:latin typeface="+mn-lt"/>
                          <a:ea typeface="+mn-ea"/>
                          <a:cs typeface="+mn-cs"/>
                        </a:rPr>
                        <a:t>Fully immunized coverage for &lt;2</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2000" kern="1200">
                        <a:solidFill>
                          <a:schemeClr val="tx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2000" b="0">
                        <a:solidFill>
                          <a:schemeClr val="tx1"/>
                        </a:solidFill>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90406578"/>
                  </a:ext>
                </a:extLst>
              </a:tr>
              <a:tr h="59078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kern="1200">
                          <a:solidFill>
                            <a:schemeClr val="dk1"/>
                          </a:solidFill>
                          <a:effectLst/>
                          <a:latin typeface="+mn-lt"/>
                          <a:ea typeface="+mn-ea"/>
                          <a:cs typeface="+mn-cs"/>
                        </a:rPr>
                        <a:t>Breastfeeding within 1 hour of birth</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2000"/>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74589651"/>
                  </a:ext>
                </a:extLst>
              </a:tr>
              <a:tr h="59078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kern="1200">
                          <a:solidFill>
                            <a:schemeClr val="dk1"/>
                          </a:solidFill>
                          <a:effectLst/>
                          <a:latin typeface="+mn-lt"/>
                          <a:ea typeface="+mn-ea"/>
                          <a:cs typeface="+mn-cs"/>
                        </a:rPr>
                        <a:t>Exclusive breastfeeding up to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kern="1200">
                          <a:solidFill>
                            <a:schemeClr val="dk1"/>
                          </a:solidFill>
                          <a:effectLst/>
                          <a:latin typeface="+mn-lt"/>
                          <a:ea typeface="+mn-ea"/>
                          <a:cs typeface="+mn-cs"/>
                        </a:rPr>
                        <a:t>6 months of age</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2000"/>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23101106"/>
                  </a:ext>
                </a:extLst>
              </a:tr>
              <a:tr h="59078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kern="1200">
                          <a:solidFill>
                            <a:schemeClr val="dk1"/>
                          </a:solidFill>
                          <a:effectLst/>
                          <a:latin typeface="+mn-lt"/>
                          <a:ea typeface="+mn-ea"/>
                          <a:cs typeface="+mn-cs"/>
                        </a:rPr>
                        <a:t>Vitamin A at 6 and 11 months</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endParaRPr lang="en-US" sz="2000"/>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183347517"/>
                  </a:ext>
                </a:extLst>
              </a:tr>
            </a:tbl>
          </a:graphicData>
        </a:graphic>
      </p:graphicFrame>
    </p:spTree>
    <p:extLst>
      <p:ext uri="{BB962C8B-B14F-4D97-AF65-F5344CB8AC3E}">
        <p14:creationId xmlns:p14="http://schemas.microsoft.com/office/powerpoint/2010/main" val="1173721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0698BA-2E0D-469F-A197-61D0177365EC}"/>
              </a:ext>
            </a:extLst>
          </p:cNvPr>
          <p:cNvSpPr>
            <a:spLocks noGrp="1"/>
          </p:cNvSpPr>
          <p:nvPr>
            <p:ph type="sldNum" sz="quarter" idx="12"/>
          </p:nvPr>
        </p:nvSpPr>
        <p:spPr/>
        <p:txBody>
          <a:bodyPr/>
          <a:lstStyle/>
          <a:p>
            <a:fld id="{42782948-4DBE-204D-AB9E-B65E067054AE}" type="slidenum">
              <a:rPr lang="en-US" smtClean="0"/>
              <a:pPr/>
              <a:t>19</a:t>
            </a:fld>
            <a:endParaRPr lang="en-US"/>
          </a:p>
        </p:txBody>
      </p:sp>
      <p:pic>
        <p:nvPicPr>
          <p:cNvPr id="7" name="Picture 6" descr="Chart, scatter chart&#10;&#10;Description automatically generated">
            <a:extLst>
              <a:ext uri="{FF2B5EF4-FFF2-40B4-BE49-F238E27FC236}">
                <a16:creationId xmlns:a16="http://schemas.microsoft.com/office/drawing/2014/main" id="{5751B705-34E6-4937-BB21-F0A671C1CC6E}"/>
              </a:ext>
            </a:extLst>
          </p:cNvPr>
          <p:cNvPicPr>
            <a:picLocks noChangeAspect="1"/>
          </p:cNvPicPr>
          <p:nvPr/>
        </p:nvPicPr>
        <p:blipFill>
          <a:blip r:embed="rId3"/>
          <a:stretch>
            <a:fillRect/>
          </a:stretch>
        </p:blipFill>
        <p:spPr>
          <a:xfrm>
            <a:off x="128719" y="1085290"/>
            <a:ext cx="8913743" cy="5093567"/>
          </a:xfrm>
          <a:prstGeom prst="rect">
            <a:avLst/>
          </a:prstGeom>
        </p:spPr>
      </p:pic>
    </p:spTree>
    <p:extLst>
      <p:ext uri="{BB962C8B-B14F-4D97-AF65-F5344CB8AC3E}">
        <p14:creationId xmlns:p14="http://schemas.microsoft.com/office/powerpoint/2010/main" val="3022485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2</a:t>
            </a:fld>
            <a:endParaRPr lang="en-US"/>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09600" y="2819400"/>
            <a:ext cx="7924800" cy="685800"/>
          </a:xfrm>
        </p:spPr>
        <p:txBody>
          <a:bodyPr>
            <a:normAutofit/>
          </a:bodyPr>
          <a:lstStyle/>
          <a:p>
            <a:r>
              <a:rPr lang="en-US" kern="1400" spc="-50">
                <a:solidFill>
                  <a:schemeClr val="bg1"/>
                </a:solidFill>
                <a:ea typeface="MS Gothic"/>
                <a:cs typeface="Times New Roman"/>
              </a:rPr>
              <a:t>Maternal and Neonatal Health</a:t>
            </a:r>
            <a:endParaRPr lang="en-ZA">
              <a:solidFill>
                <a:schemeClr val="bg1"/>
              </a:solidFill>
              <a:ea typeface="MS Gothic"/>
              <a:cs typeface="Times New Roman"/>
            </a:endParaRPr>
          </a:p>
        </p:txBody>
      </p:sp>
    </p:spTree>
    <p:extLst>
      <p:ext uri="{BB962C8B-B14F-4D97-AF65-F5344CB8AC3E}">
        <p14:creationId xmlns:p14="http://schemas.microsoft.com/office/powerpoint/2010/main" val="3296915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20</a:t>
            </a:fld>
            <a:endParaRPr lang="en-US"/>
          </a:p>
        </p:txBody>
      </p:sp>
      <p:pic>
        <p:nvPicPr>
          <p:cNvPr id="4" name="Picture 3" descr="Chart, scatter chart&#10;&#10;Description automatically generated">
            <a:extLst>
              <a:ext uri="{FF2B5EF4-FFF2-40B4-BE49-F238E27FC236}">
                <a16:creationId xmlns:a16="http://schemas.microsoft.com/office/drawing/2014/main" id="{5C15C355-3A23-490F-882D-AE22509F11F8}"/>
              </a:ext>
            </a:extLst>
          </p:cNvPr>
          <p:cNvPicPr>
            <a:picLocks noChangeAspect="1"/>
          </p:cNvPicPr>
          <p:nvPr/>
        </p:nvPicPr>
        <p:blipFill>
          <a:blip r:embed="rId2"/>
          <a:stretch>
            <a:fillRect/>
          </a:stretch>
        </p:blipFill>
        <p:spPr>
          <a:xfrm>
            <a:off x="172901" y="724035"/>
            <a:ext cx="8798198" cy="5027541"/>
          </a:xfrm>
          <a:prstGeom prst="rect">
            <a:avLst/>
          </a:prstGeom>
        </p:spPr>
      </p:pic>
    </p:spTree>
    <p:extLst>
      <p:ext uri="{BB962C8B-B14F-4D97-AF65-F5344CB8AC3E}">
        <p14:creationId xmlns:p14="http://schemas.microsoft.com/office/powerpoint/2010/main" val="1166694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21</a:t>
            </a:fld>
            <a:endParaRPr lang="en-US"/>
          </a:p>
        </p:txBody>
      </p:sp>
      <p:pic>
        <p:nvPicPr>
          <p:cNvPr id="6" name="Picture 5" descr="Chart, scatter chart&#10;&#10;Description automatically generated">
            <a:extLst>
              <a:ext uri="{FF2B5EF4-FFF2-40B4-BE49-F238E27FC236}">
                <a16:creationId xmlns:a16="http://schemas.microsoft.com/office/drawing/2014/main" id="{AEF17510-44B0-43B3-95A2-9C87C0EC720D}"/>
              </a:ext>
            </a:extLst>
          </p:cNvPr>
          <p:cNvPicPr>
            <a:picLocks noChangeAspect="1"/>
          </p:cNvPicPr>
          <p:nvPr/>
        </p:nvPicPr>
        <p:blipFill>
          <a:blip r:embed="rId2"/>
          <a:stretch>
            <a:fillRect/>
          </a:stretch>
        </p:blipFill>
        <p:spPr>
          <a:xfrm>
            <a:off x="138433" y="895533"/>
            <a:ext cx="8867134" cy="5066933"/>
          </a:xfrm>
          <a:prstGeom prst="rect">
            <a:avLst/>
          </a:prstGeom>
        </p:spPr>
      </p:pic>
    </p:spTree>
    <p:extLst>
      <p:ext uri="{BB962C8B-B14F-4D97-AF65-F5344CB8AC3E}">
        <p14:creationId xmlns:p14="http://schemas.microsoft.com/office/powerpoint/2010/main" val="1945578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C0FC15-27AE-46B9-9E33-8FEAD9677534}"/>
              </a:ext>
            </a:extLst>
          </p:cNvPr>
          <p:cNvSpPr>
            <a:spLocks noGrp="1"/>
          </p:cNvSpPr>
          <p:nvPr>
            <p:ph type="sldNum" sz="quarter" idx="12"/>
          </p:nvPr>
        </p:nvSpPr>
        <p:spPr/>
        <p:txBody>
          <a:bodyPr/>
          <a:lstStyle/>
          <a:p>
            <a:fld id="{42782948-4DBE-204D-AB9E-B65E067054AE}" type="slidenum">
              <a:rPr lang="en-US" smtClean="0"/>
              <a:pPr/>
              <a:t>22</a:t>
            </a:fld>
            <a:endParaRPr lang="en-US"/>
          </a:p>
        </p:txBody>
      </p:sp>
      <p:pic>
        <p:nvPicPr>
          <p:cNvPr id="13" name="Picture 12">
            <a:extLst>
              <a:ext uri="{FF2B5EF4-FFF2-40B4-BE49-F238E27FC236}">
                <a16:creationId xmlns:a16="http://schemas.microsoft.com/office/drawing/2014/main" id="{80E7A940-D889-4958-B2A8-E90271B32814}"/>
              </a:ext>
            </a:extLst>
          </p:cNvPr>
          <p:cNvPicPr>
            <a:picLocks noChangeAspect="1"/>
          </p:cNvPicPr>
          <p:nvPr/>
        </p:nvPicPr>
        <p:blipFill>
          <a:blip r:embed="rId3"/>
          <a:stretch>
            <a:fillRect/>
          </a:stretch>
        </p:blipFill>
        <p:spPr>
          <a:xfrm>
            <a:off x="1471765" y="1918020"/>
            <a:ext cx="1091131" cy="188126"/>
          </a:xfrm>
          <a:prstGeom prst="rect">
            <a:avLst/>
          </a:prstGeom>
        </p:spPr>
      </p:pic>
      <p:pic>
        <p:nvPicPr>
          <p:cNvPr id="5" name="Picture 4">
            <a:extLst>
              <a:ext uri="{FF2B5EF4-FFF2-40B4-BE49-F238E27FC236}">
                <a16:creationId xmlns:a16="http://schemas.microsoft.com/office/drawing/2014/main" id="{3D240761-6266-433D-B8C9-73A487DAF5A4}"/>
              </a:ext>
            </a:extLst>
          </p:cNvPr>
          <p:cNvPicPr>
            <a:picLocks noChangeAspect="1"/>
          </p:cNvPicPr>
          <p:nvPr/>
        </p:nvPicPr>
        <p:blipFill>
          <a:blip r:embed="rId4"/>
          <a:stretch>
            <a:fillRect/>
          </a:stretch>
        </p:blipFill>
        <p:spPr>
          <a:xfrm>
            <a:off x="1345247" y="1794925"/>
            <a:ext cx="1269166" cy="187490"/>
          </a:xfrm>
          <a:prstGeom prst="rect">
            <a:avLst/>
          </a:prstGeom>
        </p:spPr>
      </p:pic>
      <p:grpSp>
        <p:nvGrpSpPr>
          <p:cNvPr id="6" name="Group 5">
            <a:extLst>
              <a:ext uri="{FF2B5EF4-FFF2-40B4-BE49-F238E27FC236}">
                <a16:creationId xmlns:a16="http://schemas.microsoft.com/office/drawing/2014/main" id="{835A81CD-326D-4EC3-80DD-459E49708131}"/>
              </a:ext>
            </a:extLst>
          </p:cNvPr>
          <p:cNvGrpSpPr/>
          <p:nvPr/>
        </p:nvGrpSpPr>
        <p:grpSpPr>
          <a:xfrm>
            <a:off x="0" y="833120"/>
            <a:ext cx="9144000" cy="4933187"/>
            <a:chOff x="47215" y="953436"/>
            <a:chExt cx="9144000" cy="4933187"/>
          </a:xfrm>
        </p:grpSpPr>
        <p:pic>
          <p:nvPicPr>
            <p:cNvPr id="3" name="Picture 2" descr="Chart, scatter chart&#10;&#10;Description automatically generated">
              <a:extLst>
                <a:ext uri="{FF2B5EF4-FFF2-40B4-BE49-F238E27FC236}">
                  <a16:creationId xmlns:a16="http://schemas.microsoft.com/office/drawing/2014/main" id="{3BA3AF1B-793B-4641-950B-EA5EEFE9F864}"/>
                </a:ext>
              </a:extLst>
            </p:cNvPr>
            <p:cNvPicPr>
              <a:picLocks noChangeAspect="1"/>
            </p:cNvPicPr>
            <p:nvPr/>
          </p:nvPicPr>
          <p:blipFill>
            <a:blip r:embed="rId5"/>
            <a:stretch>
              <a:fillRect/>
            </a:stretch>
          </p:blipFill>
          <p:spPr>
            <a:xfrm>
              <a:off x="47215" y="1025619"/>
              <a:ext cx="8991599" cy="4861004"/>
            </a:xfrm>
            <a:prstGeom prst="rect">
              <a:avLst/>
            </a:prstGeom>
          </p:spPr>
        </p:pic>
        <p:sp>
          <p:nvSpPr>
            <p:cNvPr id="15" name="TextBox 14">
              <a:extLst>
                <a:ext uri="{FF2B5EF4-FFF2-40B4-BE49-F238E27FC236}">
                  <a16:creationId xmlns:a16="http://schemas.microsoft.com/office/drawing/2014/main" id="{FE694A9B-BA18-4E7F-8A56-9173AE759E69}"/>
                </a:ext>
              </a:extLst>
            </p:cNvPr>
            <p:cNvSpPr txBox="1"/>
            <p:nvPr/>
          </p:nvSpPr>
          <p:spPr>
            <a:xfrm>
              <a:off x="47215" y="953436"/>
              <a:ext cx="9144000" cy="400110"/>
            </a:xfrm>
            <a:prstGeom prst="rect">
              <a:avLst/>
            </a:prstGeom>
            <a:solidFill>
              <a:schemeClr val="bg1"/>
            </a:solidFill>
          </p:spPr>
          <p:txBody>
            <a:bodyPr wrap="square" rtlCol="0">
              <a:spAutoFit/>
            </a:bodyPr>
            <a:lstStyle/>
            <a:p>
              <a:pPr algn="ctr"/>
              <a:r>
                <a:rPr lang="en-US" sz="2000" dirty="0"/>
                <a:t>Proportion of children under one year old that are fully immunized, 2018-2022</a:t>
              </a:r>
              <a:endParaRPr lang="en-GB" sz="2000" dirty="0"/>
            </a:p>
          </p:txBody>
        </p:sp>
      </p:grpSp>
    </p:spTree>
    <p:extLst>
      <p:ext uri="{BB962C8B-B14F-4D97-AF65-F5344CB8AC3E}">
        <p14:creationId xmlns:p14="http://schemas.microsoft.com/office/powerpoint/2010/main" val="1277858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376867-5BE6-4425-8699-9D1C71C32B4F}"/>
              </a:ext>
            </a:extLst>
          </p:cNvPr>
          <p:cNvSpPr>
            <a:spLocks noGrp="1"/>
          </p:cNvSpPr>
          <p:nvPr>
            <p:ph type="sldNum" sz="quarter" idx="12"/>
          </p:nvPr>
        </p:nvSpPr>
        <p:spPr/>
        <p:txBody>
          <a:bodyPr/>
          <a:lstStyle/>
          <a:p>
            <a:fld id="{42782948-4DBE-204D-AB9E-B65E067054AE}" type="slidenum">
              <a:rPr lang="en-US" smtClean="0"/>
              <a:pPr/>
              <a:t>23</a:t>
            </a:fld>
            <a:endParaRPr lang="en-US"/>
          </a:p>
        </p:txBody>
      </p:sp>
      <p:grpSp>
        <p:nvGrpSpPr>
          <p:cNvPr id="6" name="Group 5">
            <a:extLst>
              <a:ext uri="{FF2B5EF4-FFF2-40B4-BE49-F238E27FC236}">
                <a16:creationId xmlns:a16="http://schemas.microsoft.com/office/drawing/2014/main" id="{01AE3CD5-C606-4A69-B41B-CA29B2F1003A}"/>
              </a:ext>
            </a:extLst>
          </p:cNvPr>
          <p:cNvGrpSpPr/>
          <p:nvPr/>
        </p:nvGrpSpPr>
        <p:grpSpPr>
          <a:xfrm>
            <a:off x="124253" y="960261"/>
            <a:ext cx="9019747" cy="5401902"/>
            <a:chOff x="124253" y="960261"/>
            <a:chExt cx="9019747" cy="5401902"/>
          </a:xfrm>
        </p:grpSpPr>
        <p:grpSp>
          <p:nvGrpSpPr>
            <p:cNvPr id="5" name="Group 4">
              <a:extLst>
                <a:ext uri="{FF2B5EF4-FFF2-40B4-BE49-F238E27FC236}">
                  <a16:creationId xmlns:a16="http://schemas.microsoft.com/office/drawing/2014/main" id="{3C65913E-F14A-4A4F-B1E7-CE700033318C}"/>
                </a:ext>
              </a:extLst>
            </p:cNvPr>
            <p:cNvGrpSpPr/>
            <p:nvPr/>
          </p:nvGrpSpPr>
          <p:grpSpPr>
            <a:xfrm>
              <a:off x="124253" y="960261"/>
              <a:ext cx="9019747" cy="5401902"/>
              <a:chOff x="124253" y="960261"/>
              <a:chExt cx="9019747" cy="5401902"/>
            </a:xfrm>
          </p:grpSpPr>
          <p:pic>
            <p:nvPicPr>
              <p:cNvPr id="3" name="Picture 2" descr="Chart, scatter chart&#10;&#10;Description automatically generated">
                <a:extLst>
                  <a:ext uri="{FF2B5EF4-FFF2-40B4-BE49-F238E27FC236}">
                    <a16:creationId xmlns:a16="http://schemas.microsoft.com/office/drawing/2014/main" id="{08076A90-02BE-427E-94FE-2D2F81EBE552}"/>
                  </a:ext>
                </a:extLst>
              </p:cNvPr>
              <p:cNvPicPr>
                <a:picLocks noChangeAspect="1"/>
              </p:cNvPicPr>
              <p:nvPr/>
            </p:nvPicPr>
            <p:blipFill>
              <a:blip r:embed="rId3"/>
              <a:stretch>
                <a:fillRect/>
              </a:stretch>
            </p:blipFill>
            <p:spPr>
              <a:xfrm>
                <a:off x="124253" y="1294152"/>
                <a:ext cx="8944384" cy="5068011"/>
              </a:xfrm>
              <a:prstGeom prst="rect">
                <a:avLst/>
              </a:prstGeom>
            </p:spPr>
          </p:pic>
          <p:sp>
            <p:nvSpPr>
              <p:cNvPr id="10" name="TextBox 9">
                <a:extLst>
                  <a:ext uri="{FF2B5EF4-FFF2-40B4-BE49-F238E27FC236}">
                    <a16:creationId xmlns:a16="http://schemas.microsoft.com/office/drawing/2014/main" id="{646D95E1-0576-4C1D-B8EE-56E807336256}"/>
                  </a:ext>
                </a:extLst>
              </p:cNvPr>
              <p:cNvSpPr txBox="1"/>
              <p:nvPr/>
            </p:nvSpPr>
            <p:spPr>
              <a:xfrm>
                <a:off x="124253" y="960261"/>
                <a:ext cx="9019747" cy="333891"/>
              </a:xfrm>
              <a:prstGeom prst="rect">
                <a:avLst/>
              </a:prstGeom>
              <a:solidFill>
                <a:schemeClr val="bg1"/>
              </a:solidFill>
            </p:spPr>
            <p:txBody>
              <a:bodyPr wrap="square" rtlCol="0">
                <a:spAutoFit/>
              </a:bodyPr>
              <a:lstStyle/>
              <a:p>
                <a:endParaRPr lang="en-GB"/>
              </a:p>
            </p:txBody>
          </p:sp>
        </p:grpSp>
        <p:sp>
          <p:nvSpPr>
            <p:cNvPr id="12" name="TextBox 11">
              <a:extLst>
                <a:ext uri="{FF2B5EF4-FFF2-40B4-BE49-F238E27FC236}">
                  <a16:creationId xmlns:a16="http://schemas.microsoft.com/office/drawing/2014/main" id="{7CCF9E57-2F36-4924-BF81-F522EBC48026}"/>
                </a:ext>
              </a:extLst>
            </p:cNvPr>
            <p:cNvSpPr txBox="1"/>
            <p:nvPr/>
          </p:nvSpPr>
          <p:spPr>
            <a:xfrm>
              <a:off x="199616" y="1294152"/>
              <a:ext cx="8625764" cy="400110"/>
            </a:xfrm>
            <a:prstGeom prst="rect">
              <a:avLst/>
            </a:prstGeom>
            <a:solidFill>
              <a:schemeClr val="bg1"/>
            </a:solidFill>
          </p:spPr>
          <p:txBody>
            <a:bodyPr wrap="square" rtlCol="0">
              <a:spAutoFit/>
            </a:bodyPr>
            <a:lstStyle/>
            <a:p>
              <a:pPr algn="ctr"/>
              <a:r>
                <a:rPr lang="en-US" sz="2000" dirty="0"/>
                <a:t>Proportion of children under two years old that are fully immunized, 2018-2022</a:t>
              </a:r>
              <a:endParaRPr lang="en-GB" sz="2000" dirty="0"/>
            </a:p>
          </p:txBody>
        </p:sp>
      </p:grpSp>
    </p:spTree>
    <p:extLst>
      <p:ext uri="{BB962C8B-B14F-4D97-AF65-F5344CB8AC3E}">
        <p14:creationId xmlns:p14="http://schemas.microsoft.com/office/powerpoint/2010/main" val="254324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376867-5BE6-4425-8699-9D1C71C32B4F}"/>
              </a:ext>
            </a:extLst>
          </p:cNvPr>
          <p:cNvSpPr>
            <a:spLocks noGrp="1"/>
          </p:cNvSpPr>
          <p:nvPr>
            <p:ph type="sldNum" sz="quarter" idx="12"/>
          </p:nvPr>
        </p:nvSpPr>
        <p:spPr/>
        <p:txBody>
          <a:bodyPr/>
          <a:lstStyle/>
          <a:p>
            <a:fld id="{42782948-4DBE-204D-AB9E-B65E067054AE}" type="slidenum">
              <a:rPr lang="en-US" smtClean="0"/>
              <a:pPr/>
              <a:t>24</a:t>
            </a:fld>
            <a:endParaRPr lang="en-US"/>
          </a:p>
        </p:txBody>
      </p:sp>
      <p:pic>
        <p:nvPicPr>
          <p:cNvPr id="2" name="Picture 2">
            <a:extLst>
              <a:ext uri="{FF2B5EF4-FFF2-40B4-BE49-F238E27FC236}">
                <a16:creationId xmlns:a16="http://schemas.microsoft.com/office/drawing/2014/main" id="{B538B58E-431E-B4AE-5491-4229F0D49692}"/>
              </a:ext>
            </a:extLst>
          </p:cNvPr>
          <p:cNvPicPr>
            <a:picLocks noChangeAspect="1"/>
          </p:cNvPicPr>
          <p:nvPr/>
        </p:nvPicPr>
        <p:blipFill>
          <a:blip r:embed="rId3"/>
          <a:srcRect/>
          <a:stretch/>
        </p:blipFill>
        <p:spPr>
          <a:xfrm>
            <a:off x="145312" y="1087120"/>
            <a:ext cx="8854825" cy="5006700"/>
          </a:xfrm>
          <a:prstGeom prst="rect">
            <a:avLst/>
          </a:prstGeom>
        </p:spPr>
      </p:pic>
      <p:sp>
        <p:nvSpPr>
          <p:cNvPr id="5" name="TextBox 4">
            <a:extLst>
              <a:ext uri="{FF2B5EF4-FFF2-40B4-BE49-F238E27FC236}">
                <a16:creationId xmlns:a16="http://schemas.microsoft.com/office/drawing/2014/main" id="{E6F07A2A-7823-32F9-DB28-82A78C585B63}"/>
              </a:ext>
            </a:extLst>
          </p:cNvPr>
          <p:cNvSpPr txBox="1"/>
          <p:nvPr/>
        </p:nvSpPr>
        <p:spPr>
          <a:xfrm>
            <a:off x="135325" y="471486"/>
            <a:ext cx="8856275" cy="400110"/>
          </a:xfrm>
          <a:prstGeom prst="rect">
            <a:avLst/>
          </a:prstGeom>
          <a:solidFill>
            <a:schemeClr val="bg1"/>
          </a:solidFill>
        </p:spPr>
        <p:txBody>
          <a:bodyPr wrap="square" lIns="91440" tIns="45720" rIns="91440" bIns="45720" rtlCol="0" anchor="t">
            <a:spAutoFit/>
          </a:bodyPr>
          <a:lstStyle/>
          <a:p>
            <a:pPr algn="ctr"/>
            <a:r>
              <a:rPr lang="en-US" sz="2000" dirty="0">
                <a:latin typeface="+mj-lt"/>
              </a:rPr>
              <a:t>Fully immunized infants and ANC coverage 2018-2022</a:t>
            </a:r>
            <a:endParaRPr lang="en-US" dirty="0"/>
          </a:p>
        </p:txBody>
      </p:sp>
    </p:spTree>
    <p:extLst>
      <p:ext uri="{BB962C8B-B14F-4D97-AF65-F5344CB8AC3E}">
        <p14:creationId xmlns:p14="http://schemas.microsoft.com/office/powerpoint/2010/main" val="95449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5E557E7-4C8A-41E7-BC94-B44282DA3F70}"/>
              </a:ext>
            </a:extLst>
          </p:cNvPr>
          <p:cNvSpPr>
            <a:spLocks noGrp="1"/>
          </p:cNvSpPr>
          <p:nvPr>
            <p:ph type="sldNum" sz="quarter" idx="12"/>
          </p:nvPr>
        </p:nvSpPr>
        <p:spPr/>
        <p:txBody>
          <a:bodyPr/>
          <a:lstStyle/>
          <a:p>
            <a:fld id="{42782948-4DBE-204D-AB9E-B65E067054AE}" type="slidenum">
              <a:rPr lang="en-US" smtClean="0"/>
              <a:pPr/>
              <a:t>25</a:t>
            </a:fld>
            <a:endParaRPr lang="en-US"/>
          </a:p>
        </p:txBody>
      </p:sp>
      <p:sp>
        <p:nvSpPr>
          <p:cNvPr id="5" name="TextBox 4">
            <a:extLst>
              <a:ext uri="{FF2B5EF4-FFF2-40B4-BE49-F238E27FC236}">
                <a16:creationId xmlns:a16="http://schemas.microsoft.com/office/drawing/2014/main" id="{94C3C5E3-1C9F-04A2-815C-88AE4F2D1CCB}"/>
              </a:ext>
            </a:extLst>
          </p:cNvPr>
          <p:cNvSpPr txBox="1"/>
          <p:nvPr/>
        </p:nvSpPr>
        <p:spPr>
          <a:xfrm>
            <a:off x="492624" y="471486"/>
            <a:ext cx="8160325" cy="400110"/>
          </a:xfrm>
          <a:prstGeom prst="rect">
            <a:avLst/>
          </a:prstGeom>
          <a:solidFill>
            <a:schemeClr val="bg1"/>
          </a:solidFill>
        </p:spPr>
        <p:txBody>
          <a:bodyPr wrap="square" lIns="91440" tIns="45720" rIns="91440" bIns="45720" rtlCol="0" anchor="t">
            <a:spAutoFit/>
          </a:bodyPr>
          <a:lstStyle/>
          <a:p>
            <a:pPr algn="ctr"/>
            <a:r>
              <a:rPr lang="en-US" sz="2000">
                <a:latin typeface="+mj-lt"/>
              </a:rPr>
              <a:t>Proportion of children &lt;1 fully immunized</a:t>
            </a:r>
            <a:endParaRPr lang="en-US"/>
          </a:p>
        </p:txBody>
      </p:sp>
      <p:pic>
        <p:nvPicPr>
          <p:cNvPr id="2" name="Picture 2">
            <a:extLst>
              <a:ext uri="{FF2B5EF4-FFF2-40B4-BE49-F238E27FC236}">
                <a16:creationId xmlns:a16="http://schemas.microsoft.com/office/drawing/2014/main" id="{478B04D6-1CBE-781B-3F11-E2DAEDD41268}"/>
              </a:ext>
            </a:extLst>
          </p:cNvPr>
          <p:cNvPicPr>
            <a:picLocks noChangeAspect="1"/>
          </p:cNvPicPr>
          <p:nvPr/>
        </p:nvPicPr>
        <p:blipFill>
          <a:blip r:embed="rId2"/>
          <a:stretch>
            <a:fillRect/>
          </a:stretch>
        </p:blipFill>
        <p:spPr>
          <a:xfrm>
            <a:off x="497457" y="1097308"/>
            <a:ext cx="8177842" cy="5411005"/>
          </a:xfrm>
          <a:prstGeom prst="rect">
            <a:avLst/>
          </a:prstGeom>
        </p:spPr>
      </p:pic>
    </p:spTree>
    <p:extLst>
      <p:ext uri="{BB962C8B-B14F-4D97-AF65-F5344CB8AC3E}">
        <p14:creationId xmlns:p14="http://schemas.microsoft.com/office/powerpoint/2010/main" val="2377279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BF26D6-A023-40CF-8D22-666728D8B18B}"/>
              </a:ext>
            </a:extLst>
          </p:cNvPr>
          <p:cNvSpPr>
            <a:spLocks noGrp="1"/>
          </p:cNvSpPr>
          <p:nvPr>
            <p:ph type="sldNum" sz="quarter" idx="12"/>
          </p:nvPr>
        </p:nvSpPr>
        <p:spPr/>
        <p:txBody>
          <a:bodyPr/>
          <a:lstStyle/>
          <a:p>
            <a:fld id="{42782948-4DBE-204D-AB9E-B65E067054AE}" type="slidenum">
              <a:rPr lang="en-US" smtClean="0"/>
              <a:pPr/>
              <a:t>26</a:t>
            </a:fld>
            <a:endParaRPr lang="en-US"/>
          </a:p>
        </p:txBody>
      </p:sp>
      <p:sp>
        <p:nvSpPr>
          <p:cNvPr id="5" name="TextBox 4">
            <a:extLst>
              <a:ext uri="{FF2B5EF4-FFF2-40B4-BE49-F238E27FC236}">
                <a16:creationId xmlns:a16="http://schemas.microsoft.com/office/drawing/2014/main" id="{E55BAB7B-10D1-4E27-AABB-85146302F7EB}"/>
              </a:ext>
            </a:extLst>
          </p:cNvPr>
          <p:cNvSpPr txBox="1"/>
          <p:nvPr/>
        </p:nvSpPr>
        <p:spPr>
          <a:xfrm>
            <a:off x="451061" y="523441"/>
            <a:ext cx="8285016" cy="400110"/>
          </a:xfrm>
          <a:prstGeom prst="rect">
            <a:avLst/>
          </a:prstGeom>
          <a:solidFill>
            <a:schemeClr val="bg1"/>
          </a:solidFill>
        </p:spPr>
        <p:txBody>
          <a:bodyPr wrap="square" lIns="91440" tIns="45720" rIns="91440" bIns="45720" rtlCol="0" anchor="t">
            <a:spAutoFit/>
          </a:bodyPr>
          <a:lstStyle/>
          <a:p>
            <a:pPr algn="ctr"/>
            <a:r>
              <a:rPr lang="en-US" sz="2000">
                <a:latin typeface="+mj-lt"/>
              </a:rPr>
              <a:t>Proportion of children &lt;2 fully immunized</a:t>
            </a:r>
            <a:endParaRPr lang="en-US"/>
          </a:p>
        </p:txBody>
      </p:sp>
      <p:pic>
        <p:nvPicPr>
          <p:cNvPr id="2" name="Picture 2" descr="Map&#10;&#10;Description automatically generated">
            <a:extLst>
              <a:ext uri="{FF2B5EF4-FFF2-40B4-BE49-F238E27FC236}">
                <a16:creationId xmlns:a16="http://schemas.microsoft.com/office/drawing/2014/main" id="{7A26D555-3A94-73E6-B8AE-C4F2FB4625E7}"/>
              </a:ext>
            </a:extLst>
          </p:cNvPr>
          <p:cNvPicPr>
            <a:picLocks noChangeAspect="1"/>
          </p:cNvPicPr>
          <p:nvPr/>
        </p:nvPicPr>
        <p:blipFill>
          <a:blip r:embed="rId2"/>
          <a:stretch>
            <a:fillRect/>
          </a:stretch>
        </p:blipFill>
        <p:spPr>
          <a:xfrm>
            <a:off x="446809" y="1118861"/>
            <a:ext cx="8291944" cy="5513894"/>
          </a:xfrm>
          <a:prstGeom prst="rect">
            <a:avLst/>
          </a:prstGeom>
        </p:spPr>
      </p:pic>
    </p:spTree>
    <p:extLst>
      <p:ext uri="{BB962C8B-B14F-4D97-AF65-F5344CB8AC3E}">
        <p14:creationId xmlns:p14="http://schemas.microsoft.com/office/powerpoint/2010/main" val="2090594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27</a:t>
            </a:fld>
            <a:endParaRPr lang="en-US"/>
          </a:p>
        </p:txBody>
      </p:sp>
      <p:pic>
        <p:nvPicPr>
          <p:cNvPr id="4" name="Picture 3" descr="Chart&#10;&#10;Description automatically generated">
            <a:extLst>
              <a:ext uri="{FF2B5EF4-FFF2-40B4-BE49-F238E27FC236}">
                <a16:creationId xmlns:a16="http://schemas.microsoft.com/office/drawing/2014/main" id="{9F759DC6-E608-4D26-9332-9ACBC82520DA}"/>
              </a:ext>
            </a:extLst>
          </p:cNvPr>
          <p:cNvPicPr>
            <a:picLocks noChangeAspect="1"/>
          </p:cNvPicPr>
          <p:nvPr/>
        </p:nvPicPr>
        <p:blipFill>
          <a:blip r:embed="rId3"/>
          <a:stretch>
            <a:fillRect/>
          </a:stretch>
        </p:blipFill>
        <p:spPr>
          <a:xfrm>
            <a:off x="266000" y="1092345"/>
            <a:ext cx="8619269" cy="4860342"/>
          </a:xfrm>
          <a:prstGeom prst="rect">
            <a:avLst/>
          </a:prstGeom>
        </p:spPr>
      </p:pic>
      <p:sp>
        <p:nvSpPr>
          <p:cNvPr id="5" name="TextBox 4">
            <a:extLst>
              <a:ext uri="{FF2B5EF4-FFF2-40B4-BE49-F238E27FC236}">
                <a16:creationId xmlns:a16="http://schemas.microsoft.com/office/drawing/2014/main" id="{49CC314F-4E01-9B07-CEF5-890BD7073AB8}"/>
              </a:ext>
            </a:extLst>
          </p:cNvPr>
          <p:cNvSpPr txBox="1"/>
          <p:nvPr/>
        </p:nvSpPr>
        <p:spPr>
          <a:xfrm>
            <a:off x="279883" y="311553"/>
            <a:ext cx="8605015" cy="707886"/>
          </a:xfrm>
          <a:prstGeom prst="rect">
            <a:avLst/>
          </a:prstGeom>
          <a:solidFill>
            <a:schemeClr val="bg1"/>
          </a:solidFill>
        </p:spPr>
        <p:txBody>
          <a:bodyPr wrap="square" lIns="91440" tIns="45720" rIns="91440" bIns="45720" rtlCol="0" anchor="t">
            <a:spAutoFit/>
          </a:bodyPr>
          <a:lstStyle/>
          <a:p>
            <a:pPr algn="ctr"/>
            <a:r>
              <a:rPr lang="en-US" sz="2000"/>
              <a:t>Infants who received Vitamin A supplements with spikes in </a:t>
            </a:r>
            <a:r>
              <a:rPr lang="en-US" sz="2000" b="1"/>
              <a:t>June &amp; November</a:t>
            </a:r>
            <a:r>
              <a:rPr lang="en-US" sz="2000"/>
              <a:t> representing Child-heath Campaign periods, 2018-2022</a:t>
            </a:r>
            <a:endParaRPr lang="en-GB" sz="2000"/>
          </a:p>
        </p:txBody>
      </p:sp>
    </p:spTree>
    <p:extLst>
      <p:ext uri="{BB962C8B-B14F-4D97-AF65-F5344CB8AC3E}">
        <p14:creationId xmlns:p14="http://schemas.microsoft.com/office/powerpoint/2010/main" val="547868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28</a:t>
            </a:fld>
            <a:endParaRPr lang="en-US"/>
          </a:p>
        </p:txBody>
      </p:sp>
      <p:pic>
        <p:nvPicPr>
          <p:cNvPr id="4" name="Picture 3" descr="Chart, line chart&#10;&#10;Description automatically generated">
            <a:extLst>
              <a:ext uri="{FF2B5EF4-FFF2-40B4-BE49-F238E27FC236}">
                <a16:creationId xmlns:a16="http://schemas.microsoft.com/office/drawing/2014/main" id="{9F759DC6-E608-4D26-9332-9ACBC82520DA}"/>
              </a:ext>
            </a:extLst>
          </p:cNvPr>
          <p:cNvPicPr>
            <a:picLocks noChangeAspect="1"/>
          </p:cNvPicPr>
          <p:nvPr/>
        </p:nvPicPr>
        <p:blipFill>
          <a:blip r:embed="rId3"/>
          <a:stretch>
            <a:fillRect/>
          </a:stretch>
        </p:blipFill>
        <p:spPr>
          <a:xfrm>
            <a:off x="99746" y="1040391"/>
            <a:ext cx="8899823" cy="5005814"/>
          </a:xfrm>
          <a:prstGeom prst="rect">
            <a:avLst/>
          </a:prstGeom>
        </p:spPr>
      </p:pic>
      <p:sp>
        <p:nvSpPr>
          <p:cNvPr id="5" name="TextBox 4">
            <a:extLst>
              <a:ext uri="{FF2B5EF4-FFF2-40B4-BE49-F238E27FC236}">
                <a16:creationId xmlns:a16="http://schemas.microsoft.com/office/drawing/2014/main" id="{D8DFCED4-A3FE-C1FC-775E-1777B4D76344}"/>
              </a:ext>
            </a:extLst>
          </p:cNvPr>
          <p:cNvSpPr txBox="1"/>
          <p:nvPr/>
        </p:nvSpPr>
        <p:spPr>
          <a:xfrm>
            <a:off x="-671" y="321944"/>
            <a:ext cx="8989477" cy="646331"/>
          </a:xfrm>
          <a:prstGeom prst="rect">
            <a:avLst/>
          </a:prstGeom>
          <a:solidFill>
            <a:schemeClr val="bg1"/>
          </a:solidFill>
        </p:spPr>
        <p:txBody>
          <a:bodyPr wrap="square" lIns="91440" tIns="45720" rIns="91440" bIns="45720" rtlCol="0" anchor="t">
            <a:spAutoFit/>
          </a:bodyPr>
          <a:lstStyle/>
          <a:p>
            <a:pPr algn="ctr"/>
            <a:r>
              <a:rPr lang="en-US"/>
              <a:t>Monthly Proportions of infant's bread-feed at an hour afterbirth and EBF at 6months, 2018-2022</a:t>
            </a:r>
            <a:endParaRPr lang="en-GB"/>
          </a:p>
        </p:txBody>
      </p:sp>
    </p:spTree>
    <p:extLst>
      <p:ext uri="{BB962C8B-B14F-4D97-AF65-F5344CB8AC3E}">
        <p14:creationId xmlns:p14="http://schemas.microsoft.com/office/powerpoint/2010/main" val="3534674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29</a:t>
            </a:fld>
            <a:endParaRPr lang="en-US"/>
          </a:p>
        </p:txBody>
      </p:sp>
      <p:pic>
        <p:nvPicPr>
          <p:cNvPr id="4" name="Picture 3" descr="A picture containing graphical user interface&#10;&#10;Description automatically generated">
            <a:extLst>
              <a:ext uri="{FF2B5EF4-FFF2-40B4-BE49-F238E27FC236}">
                <a16:creationId xmlns:a16="http://schemas.microsoft.com/office/drawing/2014/main" id="{E3C22107-3D20-42A5-925B-352CE1289D25}"/>
              </a:ext>
            </a:extLst>
          </p:cNvPr>
          <p:cNvPicPr>
            <a:picLocks noChangeAspect="1"/>
          </p:cNvPicPr>
          <p:nvPr/>
        </p:nvPicPr>
        <p:blipFill>
          <a:blip r:embed="rId3"/>
          <a:stretch>
            <a:fillRect/>
          </a:stretch>
        </p:blipFill>
        <p:spPr>
          <a:xfrm>
            <a:off x="110482" y="1068182"/>
            <a:ext cx="8881118" cy="5074924"/>
          </a:xfrm>
          <a:prstGeom prst="rect">
            <a:avLst/>
          </a:prstGeom>
        </p:spPr>
      </p:pic>
      <p:pic>
        <p:nvPicPr>
          <p:cNvPr id="6" name="Picture 5" descr="A picture containing dark, lit, watching, night&#10;&#10;Description automatically generated">
            <a:extLst>
              <a:ext uri="{FF2B5EF4-FFF2-40B4-BE49-F238E27FC236}">
                <a16:creationId xmlns:a16="http://schemas.microsoft.com/office/drawing/2014/main" id="{774DB58A-5AFD-48BC-8284-DDCE1F2780B3}"/>
              </a:ext>
            </a:extLst>
          </p:cNvPr>
          <p:cNvPicPr>
            <a:picLocks noChangeAspect="1"/>
          </p:cNvPicPr>
          <p:nvPr/>
        </p:nvPicPr>
        <p:blipFill>
          <a:blip r:embed="rId4"/>
          <a:stretch>
            <a:fillRect/>
          </a:stretch>
        </p:blipFill>
        <p:spPr>
          <a:xfrm>
            <a:off x="2788916" y="1399462"/>
            <a:ext cx="1783084" cy="539497"/>
          </a:xfrm>
          <a:prstGeom prst="rect">
            <a:avLst/>
          </a:prstGeom>
        </p:spPr>
      </p:pic>
      <p:pic>
        <p:nvPicPr>
          <p:cNvPr id="8" name="Picture 7" descr="A picture containing dark, lit, watching, night&#10;&#10;Description automatically generated">
            <a:extLst>
              <a:ext uri="{FF2B5EF4-FFF2-40B4-BE49-F238E27FC236}">
                <a16:creationId xmlns:a16="http://schemas.microsoft.com/office/drawing/2014/main" id="{B9460429-7557-4D96-BDDF-1297453C2A7B}"/>
              </a:ext>
            </a:extLst>
          </p:cNvPr>
          <p:cNvPicPr>
            <a:picLocks noChangeAspect="1"/>
          </p:cNvPicPr>
          <p:nvPr/>
        </p:nvPicPr>
        <p:blipFill>
          <a:blip r:embed="rId4"/>
          <a:stretch>
            <a:fillRect/>
          </a:stretch>
        </p:blipFill>
        <p:spPr>
          <a:xfrm>
            <a:off x="6967122" y="1373583"/>
            <a:ext cx="1783084" cy="539497"/>
          </a:xfrm>
          <a:prstGeom prst="rect">
            <a:avLst/>
          </a:prstGeom>
        </p:spPr>
      </p:pic>
      <p:sp>
        <p:nvSpPr>
          <p:cNvPr id="9" name="TextBox 8">
            <a:extLst>
              <a:ext uri="{FF2B5EF4-FFF2-40B4-BE49-F238E27FC236}">
                <a16:creationId xmlns:a16="http://schemas.microsoft.com/office/drawing/2014/main" id="{759909F9-B1D3-49E2-BA95-856742CC068F}"/>
              </a:ext>
            </a:extLst>
          </p:cNvPr>
          <p:cNvSpPr txBox="1"/>
          <p:nvPr/>
        </p:nvSpPr>
        <p:spPr>
          <a:xfrm>
            <a:off x="4071668" y="526214"/>
            <a:ext cx="4042767" cy="461665"/>
          </a:xfrm>
          <a:prstGeom prst="rect">
            <a:avLst/>
          </a:prstGeom>
          <a:noFill/>
        </p:spPr>
        <p:txBody>
          <a:bodyPr wrap="square" rtlCol="0">
            <a:spAutoFit/>
          </a:bodyPr>
          <a:lstStyle/>
          <a:p>
            <a:r>
              <a:rPr lang="en-US" sz="2400" b="1" dirty="0">
                <a:solidFill>
                  <a:srgbClr val="002F6C"/>
                </a:solidFill>
              </a:rPr>
              <a:t>G2G supported</a:t>
            </a:r>
          </a:p>
        </p:txBody>
      </p:sp>
      <p:pic>
        <p:nvPicPr>
          <p:cNvPr id="11" name="Picture 10" descr="A picture containing dark&#10;&#10;Description automatically generated">
            <a:extLst>
              <a:ext uri="{FF2B5EF4-FFF2-40B4-BE49-F238E27FC236}">
                <a16:creationId xmlns:a16="http://schemas.microsoft.com/office/drawing/2014/main" id="{A97D907D-F21B-413C-9679-C34F621C56EE}"/>
              </a:ext>
            </a:extLst>
          </p:cNvPr>
          <p:cNvPicPr>
            <a:picLocks noChangeAspect="1"/>
          </p:cNvPicPr>
          <p:nvPr/>
        </p:nvPicPr>
        <p:blipFill>
          <a:blip r:embed="rId5"/>
          <a:stretch>
            <a:fillRect/>
          </a:stretch>
        </p:blipFill>
        <p:spPr>
          <a:xfrm rot="18230174">
            <a:off x="3629459" y="1074986"/>
            <a:ext cx="842065" cy="272627"/>
          </a:xfrm>
          <a:prstGeom prst="rect">
            <a:avLst/>
          </a:prstGeom>
        </p:spPr>
      </p:pic>
      <p:pic>
        <p:nvPicPr>
          <p:cNvPr id="12" name="Picture 11" descr="A picture containing dark&#10;&#10;Description automatically generated">
            <a:extLst>
              <a:ext uri="{FF2B5EF4-FFF2-40B4-BE49-F238E27FC236}">
                <a16:creationId xmlns:a16="http://schemas.microsoft.com/office/drawing/2014/main" id="{B7A80A7B-D6B8-4BF1-988E-2A572D7E8362}"/>
              </a:ext>
            </a:extLst>
          </p:cNvPr>
          <p:cNvPicPr>
            <a:picLocks noChangeAspect="1"/>
          </p:cNvPicPr>
          <p:nvPr/>
        </p:nvPicPr>
        <p:blipFill>
          <a:blip r:embed="rId5"/>
          <a:stretch>
            <a:fillRect/>
          </a:stretch>
        </p:blipFill>
        <p:spPr>
          <a:xfrm rot="12950182">
            <a:off x="6277318" y="846420"/>
            <a:ext cx="1106295" cy="358174"/>
          </a:xfrm>
          <a:prstGeom prst="rect">
            <a:avLst/>
          </a:prstGeom>
        </p:spPr>
      </p:pic>
    </p:spTree>
    <p:extLst>
      <p:ext uri="{BB962C8B-B14F-4D97-AF65-F5344CB8AC3E}">
        <p14:creationId xmlns:p14="http://schemas.microsoft.com/office/powerpoint/2010/main" val="2901632227"/>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5614C2-B2D2-4833-89B7-BC5CEEE9710A}"/>
              </a:ext>
            </a:extLst>
          </p:cNvPr>
          <p:cNvSpPr>
            <a:spLocks noGrp="1"/>
          </p:cNvSpPr>
          <p:nvPr>
            <p:ph type="sldNum" sz="quarter" idx="12"/>
          </p:nvPr>
        </p:nvSpPr>
        <p:spPr/>
        <p:txBody>
          <a:bodyPr/>
          <a:lstStyle/>
          <a:p>
            <a:fld id="{42782948-4DBE-204D-AB9E-B65E067054AE}" type="slidenum">
              <a:rPr lang="en-US" smtClean="0"/>
              <a:pPr/>
              <a:t>3</a:t>
            </a:fld>
            <a:endParaRPr lang="en-US"/>
          </a:p>
        </p:txBody>
      </p:sp>
      <p:sp>
        <p:nvSpPr>
          <p:cNvPr id="6" name="Date Placeholder 1">
            <a:extLst>
              <a:ext uri="{FF2B5EF4-FFF2-40B4-BE49-F238E27FC236}">
                <a16:creationId xmlns:a16="http://schemas.microsoft.com/office/drawing/2014/main" id="{84542EDA-71A6-411B-B3E7-C3F3793EFA0E}"/>
              </a:ext>
            </a:extLst>
          </p:cNvPr>
          <p:cNvSpPr txBox="1">
            <a:spLocks/>
          </p:cNvSpPr>
          <p:nvPr/>
        </p:nvSpPr>
        <p:spPr>
          <a:xfrm>
            <a:off x="152400" y="6151966"/>
            <a:ext cx="2133600" cy="184666"/>
          </a:xfrm>
          <a:prstGeom prst="rect">
            <a:avLst/>
          </a:prstGeom>
        </p:spPr>
        <p:txBody>
          <a:bodyPr vert="horz" lIns="91440" tIns="45720" rIns="91440" bIns="45720" rtlCol="0">
            <a:normAutofit fontScale="32500" lnSpcReduction="20000"/>
          </a:bodyPr>
          <a:lstStyle>
            <a:lvl1pPr marL="230188" indent="-230188" algn="l" defTabSz="457200" rtl="0" eaLnBrk="1" latinLnBrk="0" hangingPunct="1">
              <a:spcBef>
                <a:spcPts val="0"/>
              </a:spcBef>
              <a:spcAft>
                <a:spcPts val="1200"/>
              </a:spcAft>
              <a:buFont typeface="Arial"/>
              <a:buChar char="•"/>
              <a:defRPr sz="20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1200"/>
              </a:spcAft>
              <a:buFont typeface="Arial"/>
              <a:buChar char="–"/>
              <a:defRPr sz="18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fld id="{414FB1AD-D69E-B741-965A-0BAE826C2FA6}" type="datetime1">
              <a:rPr lang="en-US" smtClean="0"/>
              <a:pPr/>
              <a:t>6/2/2022</a:t>
            </a:fld>
            <a:endParaRPr lang="en-US"/>
          </a:p>
        </p:txBody>
      </p:sp>
      <p:sp>
        <p:nvSpPr>
          <p:cNvPr id="9" name="Title 4">
            <a:extLst>
              <a:ext uri="{FF2B5EF4-FFF2-40B4-BE49-F238E27FC236}">
                <a16:creationId xmlns:a16="http://schemas.microsoft.com/office/drawing/2014/main" id="{3CB42DE8-EA14-43D5-8530-2A7B61B1C792}"/>
              </a:ext>
            </a:extLst>
          </p:cNvPr>
          <p:cNvSpPr>
            <a:spLocks noGrp="1"/>
          </p:cNvSpPr>
          <p:nvPr>
            <p:ph type="title"/>
          </p:nvPr>
        </p:nvSpPr>
        <p:spPr>
          <a:xfrm>
            <a:off x="337185" y="838816"/>
            <a:ext cx="7772400" cy="892552"/>
          </a:xfrm>
        </p:spPr>
        <p:txBody>
          <a:bodyPr/>
          <a:lstStyle/>
          <a:p>
            <a:r>
              <a:rPr lang="en-US"/>
              <a:t>Maternal and Perinatal Health Dashboard:</a:t>
            </a:r>
            <a:br>
              <a:rPr lang="en-US"/>
            </a:br>
            <a:r>
              <a:rPr lang="en-US" sz="2400" i="1"/>
              <a:t>Direction of annual indicator data Jan 2020 to Jan-Mar 2022</a:t>
            </a:r>
            <a:endParaRPr lang="en-US" sz="2400"/>
          </a:p>
        </p:txBody>
      </p:sp>
      <p:graphicFrame>
        <p:nvGraphicFramePr>
          <p:cNvPr id="10" name="Content Placeholder 9">
            <a:extLst>
              <a:ext uri="{FF2B5EF4-FFF2-40B4-BE49-F238E27FC236}">
                <a16:creationId xmlns:a16="http://schemas.microsoft.com/office/drawing/2014/main" id="{9855B57E-2316-473A-8D89-4D156806E1A4}"/>
              </a:ext>
            </a:extLst>
          </p:cNvPr>
          <p:cNvGraphicFramePr>
            <a:graphicFrameLocks noGrp="1"/>
          </p:cNvGraphicFramePr>
          <p:nvPr>
            <p:ph idx="1"/>
            <p:extLst>
              <p:ext uri="{D42A27DB-BD31-4B8C-83A1-F6EECF244321}">
                <p14:modId xmlns:p14="http://schemas.microsoft.com/office/powerpoint/2010/main" val="3213035598"/>
              </p:ext>
            </p:extLst>
          </p:nvPr>
        </p:nvGraphicFramePr>
        <p:xfrm>
          <a:off x="337185" y="1963794"/>
          <a:ext cx="8469630" cy="4101432"/>
        </p:xfrm>
        <a:graphic>
          <a:graphicData uri="http://schemas.openxmlformats.org/drawingml/2006/table">
            <a:tbl>
              <a:tblPr firstRow="1" bandRow="1">
                <a:tableStyleId>{5C22544A-7EE6-4342-B048-85BDC9FD1C3A}</a:tableStyleId>
              </a:tblPr>
              <a:tblGrid>
                <a:gridCol w="2823210">
                  <a:extLst>
                    <a:ext uri="{9D8B030D-6E8A-4147-A177-3AD203B41FA5}">
                      <a16:colId xmlns:a16="http://schemas.microsoft.com/office/drawing/2014/main" val="953645713"/>
                    </a:ext>
                  </a:extLst>
                </a:gridCol>
                <a:gridCol w="2823210">
                  <a:extLst>
                    <a:ext uri="{9D8B030D-6E8A-4147-A177-3AD203B41FA5}">
                      <a16:colId xmlns:a16="http://schemas.microsoft.com/office/drawing/2014/main" val="2264591021"/>
                    </a:ext>
                  </a:extLst>
                </a:gridCol>
                <a:gridCol w="2823210">
                  <a:extLst>
                    <a:ext uri="{9D8B030D-6E8A-4147-A177-3AD203B41FA5}">
                      <a16:colId xmlns:a16="http://schemas.microsoft.com/office/drawing/2014/main" val="3329882080"/>
                    </a:ext>
                  </a:extLst>
                </a:gridCol>
              </a:tblGrid>
              <a:tr h="687672">
                <a:tc>
                  <a:txBody>
                    <a:bodyPr/>
                    <a:lstStyle/>
                    <a:p>
                      <a:pPr algn="ctr"/>
                      <a:r>
                        <a:rPr lang="en-US"/>
                        <a:t>Negative Direction </a:t>
                      </a:r>
                    </a:p>
                    <a:p>
                      <a:pPr algn="ctr"/>
                      <a:r>
                        <a:rPr lang="en-US" b="0" i="0"/>
                        <a:t>(ie. undesirable)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a:solidFill>
                            <a:schemeClr val="tx1">
                              <a:lumMod val="65000"/>
                              <a:lumOff val="35000"/>
                            </a:schemeClr>
                          </a:solidFill>
                        </a:rPr>
                        <a:t>No Change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AB815"/>
                    </a:solidFill>
                  </a:tcPr>
                </a:tc>
                <a:tc>
                  <a:txBody>
                    <a:bodyPr/>
                    <a:lstStyle/>
                    <a:p>
                      <a:pPr algn="ctr"/>
                      <a:r>
                        <a:rPr lang="en-US"/>
                        <a:t>Positive Direction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7F6F"/>
                    </a:solidFill>
                  </a:tcPr>
                </a:tc>
                <a:extLst>
                  <a:ext uri="{0D108BD9-81ED-4DB2-BD59-A6C34878D82A}">
                    <a16:rowId xmlns:a16="http://schemas.microsoft.com/office/drawing/2014/main" val="575515531"/>
                  </a:ext>
                </a:extLst>
              </a:tr>
              <a:tr h="63470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0" kern="1200">
                          <a:solidFill>
                            <a:schemeClr val="tx1"/>
                          </a:solidFill>
                          <a:effectLst/>
                          <a:latin typeface="+mn-lt"/>
                          <a:ea typeface="+mn-ea"/>
                          <a:cs typeface="+mn-cs"/>
                        </a:rPr>
                        <a:t>Institutional deliveries </a:t>
                      </a:r>
                    </a:p>
                  </a:txBody>
                  <a:tcPr anchor="ctr">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kern="1200">
                          <a:solidFill>
                            <a:schemeClr val="dk1"/>
                          </a:solidFill>
                          <a:effectLst/>
                          <a:latin typeface="+mn-lt"/>
                          <a:ea typeface="+mn-ea"/>
                          <a:cs typeface="+mn-cs"/>
                        </a:rPr>
                        <a:t>1</a:t>
                      </a:r>
                      <a:r>
                        <a:rPr lang="en-US" sz="2000" kern="1200" baseline="30000">
                          <a:solidFill>
                            <a:schemeClr val="dk1"/>
                          </a:solidFill>
                          <a:effectLst/>
                          <a:latin typeface="+mn-lt"/>
                          <a:ea typeface="+mn-ea"/>
                          <a:cs typeface="+mn-cs"/>
                        </a:rPr>
                        <a:t>st</a:t>
                      </a:r>
                      <a:r>
                        <a:rPr lang="en-US" sz="2000" kern="1200">
                          <a:solidFill>
                            <a:schemeClr val="dk1"/>
                          </a:solidFill>
                          <a:effectLst/>
                          <a:latin typeface="+mn-lt"/>
                          <a:ea typeface="+mn-ea"/>
                          <a:cs typeface="+mn-cs"/>
                        </a:rPr>
                        <a:t> ANC at 1</a:t>
                      </a:r>
                      <a:r>
                        <a:rPr lang="en-US" sz="2000" kern="1200" baseline="30000">
                          <a:solidFill>
                            <a:schemeClr val="dk1"/>
                          </a:solidFill>
                          <a:effectLst/>
                          <a:latin typeface="+mn-lt"/>
                          <a:ea typeface="+mn-ea"/>
                          <a:cs typeface="+mn-cs"/>
                        </a:rPr>
                        <a:t>st</a:t>
                      </a:r>
                      <a:r>
                        <a:rPr lang="en-US" sz="2000" kern="1200">
                          <a:solidFill>
                            <a:schemeClr val="dk1"/>
                          </a:solidFill>
                          <a:effectLst/>
                          <a:latin typeface="+mn-lt"/>
                          <a:ea typeface="+mn-ea"/>
                          <a:cs typeface="+mn-cs"/>
                        </a:rPr>
                        <a:t> trimester</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kern="1200">
                          <a:solidFill>
                            <a:schemeClr val="dk1"/>
                          </a:solidFill>
                          <a:effectLst/>
                          <a:latin typeface="+mn-lt"/>
                          <a:ea typeface="+mn-ea"/>
                          <a:cs typeface="+mn-cs"/>
                        </a:rPr>
                        <a:t>1</a:t>
                      </a:r>
                      <a:r>
                        <a:rPr lang="en-US" sz="2000" kern="1200" baseline="30000">
                          <a:solidFill>
                            <a:schemeClr val="dk1"/>
                          </a:solidFill>
                          <a:effectLst/>
                          <a:latin typeface="+mn-lt"/>
                          <a:ea typeface="+mn-ea"/>
                          <a:cs typeface="+mn-cs"/>
                        </a:rPr>
                        <a:t>st</a:t>
                      </a:r>
                      <a:r>
                        <a:rPr lang="en-US" sz="2000" kern="1200">
                          <a:solidFill>
                            <a:schemeClr val="dk1"/>
                          </a:solidFill>
                          <a:effectLst/>
                          <a:latin typeface="+mn-lt"/>
                          <a:ea typeface="+mn-ea"/>
                          <a:cs typeface="+mn-cs"/>
                        </a:rPr>
                        <a:t> ANC at all trimesters</a:t>
                      </a:r>
                    </a:p>
                  </a:txBody>
                  <a:tcPr anchor="ctr">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kern="1200">
                          <a:solidFill>
                            <a:schemeClr val="tx1"/>
                          </a:solidFill>
                          <a:effectLst/>
                          <a:latin typeface="+mn-lt"/>
                          <a:ea typeface="+mn-ea"/>
                          <a:cs typeface="+mn-cs"/>
                        </a:rPr>
                        <a:t>1</a:t>
                      </a:r>
                      <a:r>
                        <a:rPr lang="en-US" sz="2000" kern="1200" baseline="30000">
                          <a:solidFill>
                            <a:schemeClr val="tx1"/>
                          </a:solidFill>
                          <a:effectLst/>
                          <a:latin typeface="+mn-lt"/>
                          <a:ea typeface="+mn-ea"/>
                          <a:cs typeface="+mn-cs"/>
                        </a:rPr>
                        <a:t>st</a:t>
                      </a:r>
                      <a:r>
                        <a:rPr lang="en-US" sz="2000" kern="1200">
                          <a:solidFill>
                            <a:schemeClr val="tx1"/>
                          </a:solidFill>
                          <a:effectLst/>
                          <a:latin typeface="+mn-lt"/>
                          <a:ea typeface="+mn-ea"/>
                          <a:cs typeface="+mn-cs"/>
                        </a:rPr>
                        <a:t> ANC at 1</a:t>
                      </a:r>
                      <a:r>
                        <a:rPr lang="en-US" sz="2000" kern="1200" baseline="30000">
                          <a:solidFill>
                            <a:schemeClr val="tx1"/>
                          </a:solidFill>
                          <a:effectLst/>
                          <a:latin typeface="+mn-lt"/>
                          <a:ea typeface="+mn-ea"/>
                          <a:cs typeface="+mn-cs"/>
                        </a:rPr>
                        <a:t>st</a:t>
                      </a:r>
                      <a:r>
                        <a:rPr lang="en-US" sz="2000" kern="1200">
                          <a:solidFill>
                            <a:schemeClr val="tx1"/>
                          </a:solidFill>
                          <a:effectLst/>
                          <a:latin typeface="+mn-lt"/>
                          <a:ea typeface="+mn-ea"/>
                          <a:cs typeface="+mn-cs"/>
                        </a:rPr>
                        <a:t> trimester among high-risk pregnancies</a:t>
                      </a:r>
                    </a:p>
                  </a:txBody>
                  <a:tcPr anchor="ctr">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63403736"/>
                  </a:ext>
                </a:extLst>
              </a:tr>
              <a:tr h="63470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a:solidFill>
                            <a:schemeClr val="tx1"/>
                          </a:solidFill>
                        </a:rPr>
                        <a:t>Maternal mortality ratio </a:t>
                      </a:r>
                      <a:r>
                        <a:rPr lang="en-US" sz="2000" kern="1200">
                          <a:solidFill>
                            <a:schemeClr val="tx1"/>
                          </a:solidFill>
                          <a:effectLst/>
                          <a:latin typeface="+mn-lt"/>
                          <a:ea typeface="+mn-ea"/>
                          <a:cs typeface="+mn-cs"/>
                        </a:rPr>
                        <a:t>(facility)</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2000" kern="1200">
                        <a:solidFill>
                          <a:schemeClr val="tx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kern="1200">
                          <a:solidFill>
                            <a:schemeClr val="dk1"/>
                          </a:solidFill>
                          <a:effectLst/>
                          <a:latin typeface="+mn-lt"/>
                          <a:ea typeface="+mn-ea"/>
                          <a:cs typeface="+mn-cs"/>
                        </a:rPr>
                        <a:t>Stillbirth rate</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a:t>PNC within 48 hours of delivery</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16480702"/>
                  </a:ext>
                </a:extLst>
              </a:tr>
              <a:tr h="51481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0">
                          <a:solidFill>
                            <a:schemeClr val="tx1"/>
                          </a:solidFill>
                        </a:rPr>
                        <a:t>Neonatal mortality rate</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2000" kern="1200">
                        <a:solidFill>
                          <a:schemeClr val="tx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a:t>PNC within 48 hours of delivery</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kern="1200">
                          <a:solidFill>
                            <a:schemeClr val="dk1"/>
                          </a:solidFill>
                          <a:effectLst/>
                          <a:latin typeface="+mn-lt"/>
                          <a:ea typeface="+mn-ea"/>
                          <a:cs typeface="+mn-cs"/>
                        </a:rPr>
                        <a:t>Perinatal mortality rate</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56594454"/>
                  </a:ext>
                </a:extLst>
              </a:tr>
              <a:tr h="51481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2000" kern="1200">
                        <a:solidFill>
                          <a:schemeClr val="dk1"/>
                        </a:solidFill>
                        <a:effectLst/>
                        <a:latin typeface="+mn-lt"/>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2000" kern="120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2000" kern="120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2000" kern="120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046917757"/>
                  </a:ext>
                </a:extLst>
              </a:tr>
            </a:tbl>
          </a:graphicData>
        </a:graphic>
      </p:graphicFrame>
    </p:spTree>
    <p:extLst>
      <p:ext uri="{BB962C8B-B14F-4D97-AF65-F5344CB8AC3E}">
        <p14:creationId xmlns:p14="http://schemas.microsoft.com/office/powerpoint/2010/main" val="2686627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30</a:t>
            </a:fld>
            <a:endParaRPr lang="en-US"/>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09600" y="2743200"/>
            <a:ext cx="7924800" cy="685800"/>
          </a:xfrm>
        </p:spPr>
        <p:txBody>
          <a:bodyPr>
            <a:normAutofit/>
          </a:bodyPr>
          <a:lstStyle/>
          <a:p>
            <a:r>
              <a:rPr lang="en-US" kern="1400" spc="-50">
                <a:solidFill>
                  <a:schemeClr val="bg1"/>
                </a:solidFill>
                <a:ea typeface="MS Gothic" panose="020B0609070205080204" pitchFamily="49" charset="-128"/>
                <a:cs typeface="Times New Roman" panose="02020603050405020304" pitchFamily="18" charset="0"/>
              </a:rPr>
              <a:t>Family Planning</a:t>
            </a:r>
            <a:endParaRPr lang="en-ZA"/>
          </a:p>
        </p:txBody>
      </p:sp>
    </p:spTree>
    <p:extLst>
      <p:ext uri="{BB962C8B-B14F-4D97-AF65-F5344CB8AC3E}">
        <p14:creationId xmlns:p14="http://schemas.microsoft.com/office/powerpoint/2010/main" val="3325330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5614C2-B2D2-4833-89B7-BC5CEEE9710A}"/>
              </a:ext>
            </a:extLst>
          </p:cNvPr>
          <p:cNvSpPr>
            <a:spLocks noGrp="1"/>
          </p:cNvSpPr>
          <p:nvPr>
            <p:ph type="sldNum" sz="quarter" idx="12"/>
          </p:nvPr>
        </p:nvSpPr>
        <p:spPr/>
        <p:txBody>
          <a:bodyPr/>
          <a:lstStyle/>
          <a:p>
            <a:fld id="{42782948-4DBE-204D-AB9E-B65E067054AE}" type="slidenum">
              <a:rPr lang="en-US" smtClean="0"/>
              <a:pPr/>
              <a:t>31</a:t>
            </a:fld>
            <a:endParaRPr lang="en-US"/>
          </a:p>
        </p:txBody>
      </p:sp>
      <p:sp>
        <p:nvSpPr>
          <p:cNvPr id="6" name="Date Placeholder 1">
            <a:extLst>
              <a:ext uri="{FF2B5EF4-FFF2-40B4-BE49-F238E27FC236}">
                <a16:creationId xmlns:a16="http://schemas.microsoft.com/office/drawing/2014/main" id="{84542EDA-71A6-411B-B3E7-C3F3793EFA0E}"/>
              </a:ext>
            </a:extLst>
          </p:cNvPr>
          <p:cNvSpPr txBox="1">
            <a:spLocks/>
          </p:cNvSpPr>
          <p:nvPr/>
        </p:nvSpPr>
        <p:spPr>
          <a:xfrm>
            <a:off x="152400" y="6151966"/>
            <a:ext cx="2133600" cy="184666"/>
          </a:xfrm>
          <a:prstGeom prst="rect">
            <a:avLst/>
          </a:prstGeom>
        </p:spPr>
        <p:txBody>
          <a:bodyPr vert="horz" lIns="91440" tIns="45720" rIns="91440" bIns="45720" rtlCol="0">
            <a:normAutofit fontScale="32500" lnSpcReduction="20000"/>
          </a:bodyPr>
          <a:lstStyle>
            <a:lvl1pPr marL="230188" indent="-230188" algn="l" defTabSz="457200" rtl="0" eaLnBrk="1" latinLnBrk="0" hangingPunct="1">
              <a:spcBef>
                <a:spcPts val="0"/>
              </a:spcBef>
              <a:spcAft>
                <a:spcPts val="1200"/>
              </a:spcAft>
              <a:buFont typeface="Arial"/>
              <a:buChar char="•"/>
              <a:defRPr sz="20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1200"/>
              </a:spcAft>
              <a:buFont typeface="Arial"/>
              <a:buChar char="–"/>
              <a:defRPr sz="18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fld id="{414FB1AD-D69E-B741-965A-0BAE826C2FA6}" type="datetime1">
              <a:rPr lang="en-US" smtClean="0"/>
              <a:pPr/>
              <a:t>6/2/2022</a:t>
            </a:fld>
            <a:endParaRPr lang="en-US"/>
          </a:p>
        </p:txBody>
      </p:sp>
      <p:sp>
        <p:nvSpPr>
          <p:cNvPr id="9" name="Title 4">
            <a:extLst>
              <a:ext uri="{FF2B5EF4-FFF2-40B4-BE49-F238E27FC236}">
                <a16:creationId xmlns:a16="http://schemas.microsoft.com/office/drawing/2014/main" id="{3CB42DE8-EA14-43D5-8530-2A7B61B1C792}"/>
              </a:ext>
            </a:extLst>
          </p:cNvPr>
          <p:cNvSpPr>
            <a:spLocks noGrp="1"/>
          </p:cNvSpPr>
          <p:nvPr>
            <p:ph type="title"/>
          </p:nvPr>
        </p:nvSpPr>
        <p:spPr>
          <a:xfrm>
            <a:off x="491490" y="1227121"/>
            <a:ext cx="7772400" cy="892552"/>
          </a:xfrm>
        </p:spPr>
        <p:txBody>
          <a:bodyPr/>
          <a:lstStyle/>
          <a:p>
            <a:r>
              <a:rPr lang="en-US"/>
              <a:t>Family Planning Dashboard</a:t>
            </a:r>
            <a:br>
              <a:rPr lang="en-US"/>
            </a:br>
            <a:r>
              <a:rPr lang="en-US" sz="2400" i="1"/>
              <a:t>Direction of annual indicator data Jan 2020 to Jan-Mar 2022</a:t>
            </a:r>
            <a:endParaRPr lang="en-US" sz="2400"/>
          </a:p>
        </p:txBody>
      </p:sp>
      <p:graphicFrame>
        <p:nvGraphicFramePr>
          <p:cNvPr id="10" name="Content Placeholder 9">
            <a:extLst>
              <a:ext uri="{FF2B5EF4-FFF2-40B4-BE49-F238E27FC236}">
                <a16:creationId xmlns:a16="http://schemas.microsoft.com/office/drawing/2014/main" id="{9855B57E-2316-473A-8D89-4D156806E1A4}"/>
              </a:ext>
            </a:extLst>
          </p:cNvPr>
          <p:cNvGraphicFramePr>
            <a:graphicFrameLocks noGrp="1"/>
          </p:cNvGraphicFramePr>
          <p:nvPr>
            <p:ph idx="1"/>
            <p:extLst>
              <p:ext uri="{D42A27DB-BD31-4B8C-83A1-F6EECF244321}">
                <p14:modId xmlns:p14="http://schemas.microsoft.com/office/powerpoint/2010/main" val="644701341"/>
              </p:ext>
            </p:extLst>
          </p:nvPr>
        </p:nvGraphicFramePr>
        <p:xfrm>
          <a:off x="491490" y="2309601"/>
          <a:ext cx="8332471" cy="2948070"/>
        </p:xfrm>
        <a:graphic>
          <a:graphicData uri="http://schemas.openxmlformats.org/drawingml/2006/table">
            <a:tbl>
              <a:tblPr firstRow="1" bandRow="1">
                <a:tableStyleId>{5C22544A-7EE6-4342-B048-85BDC9FD1C3A}</a:tableStyleId>
              </a:tblPr>
              <a:tblGrid>
                <a:gridCol w="2937510">
                  <a:extLst>
                    <a:ext uri="{9D8B030D-6E8A-4147-A177-3AD203B41FA5}">
                      <a16:colId xmlns:a16="http://schemas.microsoft.com/office/drawing/2014/main" val="953645713"/>
                    </a:ext>
                  </a:extLst>
                </a:gridCol>
                <a:gridCol w="1703070">
                  <a:extLst>
                    <a:ext uri="{9D8B030D-6E8A-4147-A177-3AD203B41FA5}">
                      <a16:colId xmlns:a16="http://schemas.microsoft.com/office/drawing/2014/main" val="2264591021"/>
                    </a:ext>
                  </a:extLst>
                </a:gridCol>
                <a:gridCol w="3691891">
                  <a:extLst>
                    <a:ext uri="{9D8B030D-6E8A-4147-A177-3AD203B41FA5}">
                      <a16:colId xmlns:a16="http://schemas.microsoft.com/office/drawing/2014/main" val="3329882080"/>
                    </a:ext>
                  </a:extLst>
                </a:gridCol>
              </a:tblGrid>
              <a:tr h="479190">
                <a:tc>
                  <a:txBody>
                    <a:bodyPr/>
                    <a:lstStyle/>
                    <a:p>
                      <a:pPr algn="ctr"/>
                      <a:r>
                        <a:rPr lang="en-US"/>
                        <a:t>Negative Direction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a:solidFill>
                            <a:schemeClr val="tx1">
                              <a:lumMod val="65000"/>
                              <a:lumOff val="35000"/>
                            </a:schemeClr>
                          </a:solidFill>
                        </a:rPr>
                        <a:t>No Change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AB815"/>
                    </a:solidFill>
                  </a:tcPr>
                </a:tc>
                <a:tc>
                  <a:txBody>
                    <a:bodyPr/>
                    <a:lstStyle/>
                    <a:p>
                      <a:pPr algn="ctr"/>
                      <a:r>
                        <a:rPr lang="en-US"/>
                        <a:t>Positive Direction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7F6F"/>
                    </a:solidFill>
                  </a:tcPr>
                </a:tc>
                <a:extLst>
                  <a:ext uri="{0D108BD9-81ED-4DB2-BD59-A6C34878D82A}">
                    <a16:rowId xmlns:a16="http://schemas.microsoft.com/office/drawing/2014/main" val="575515531"/>
                  </a:ext>
                </a:extLst>
              </a:tr>
              <a:tr h="59078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kern="1200">
                          <a:solidFill>
                            <a:schemeClr val="tx1"/>
                          </a:solidFill>
                          <a:effectLst/>
                          <a:latin typeface="+mn-lt"/>
                          <a:ea typeface="+mn-ea"/>
                          <a:cs typeface="+mn-cs"/>
                        </a:rPr>
                        <a:t>CHA worker visits to women of reproductive age </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b="0" kern="1200">
                        <a:solidFill>
                          <a:schemeClr val="tx1"/>
                        </a:solidFill>
                        <a:effectLst/>
                        <a:latin typeface="+mn-lt"/>
                        <a:ea typeface="+mn-ea"/>
                        <a:cs typeface="+mn-cs"/>
                      </a:endParaRPr>
                    </a:p>
                  </a:txBody>
                  <a:tcPr anchor="ctr">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kern="1200">
                        <a:solidFill>
                          <a:schemeClr val="tx1"/>
                        </a:solidFill>
                        <a:effectLst/>
                        <a:latin typeface="+mn-lt"/>
                        <a:ea typeface="+mn-ea"/>
                        <a:cs typeface="+mn-cs"/>
                      </a:endParaRPr>
                    </a:p>
                  </a:txBody>
                  <a:tcPr anchor="ctr">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a:solidFill>
                            <a:schemeClr val="tx1"/>
                          </a:solidFill>
                          <a:effectLst/>
                          <a:latin typeface="+mn-lt"/>
                          <a:ea typeface="+mn-ea"/>
                          <a:cs typeface="+mn-cs"/>
                        </a:rPr>
                        <a:t>Coverage of modern FP initiation for women of reproductive age visited by CHA</a:t>
                      </a:r>
                    </a:p>
                  </a:txBody>
                  <a:tcPr anchor="ctr">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63403736"/>
                  </a:ext>
                </a:extLst>
              </a:tr>
              <a:tr h="59078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a:solidFill>
                            <a:schemeClr val="tx1"/>
                          </a:solidFill>
                          <a:effectLst/>
                          <a:latin typeface="+mn-lt"/>
                          <a:ea typeface="+mn-ea"/>
                          <a:cs typeface="+mn-cs"/>
                        </a:rPr>
                        <a:t>Women adopting modern FP methods</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kern="1200">
                        <a:solidFill>
                          <a:schemeClr val="tx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800">
                          <a:solidFill>
                            <a:schemeClr val="tx1"/>
                          </a:solidFill>
                        </a:rPr>
                        <a:t>Proportion of new FP acceptors</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16480702"/>
                  </a:ext>
                </a:extLst>
              </a:tr>
              <a:tr h="47919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kern="1200">
                        <a:solidFill>
                          <a:schemeClr val="tx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kern="1200">
                        <a:solidFill>
                          <a:schemeClr val="tx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800">
                          <a:solidFill>
                            <a:schemeClr val="tx1"/>
                          </a:solidFill>
                        </a:rPr>
                        <a:t>Number of IUDs inserted compared to number of hormonal IUDs available</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56594454"/>
                  </a:ext>
                </a:extLst>
              </a:tr>
            </a:tbl>
          </a:graphicData>
        </a:graphic>
      </p:graphicFrame>
    </p:spTree>
    <p:extLst>
      <p:ext uri="{BB962C8B-B14F-4D97-AF65-F5344CB8AC3E}">
        <p14:creationId xmlns:p14="http://schemas.microsoft.com/office/powerpoint/2010/main" val="2195658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9EFF37-9F12-4FA7-8C4C-DBF40FD0A921}"/>
              </a:ext>
            </a:extLst>
          </p:cNvPr>
          <p:cNvSpPr>
            <a:spLocks noGrp="1"/>
          </p:cNvSpPr>
          <p:nvPr>
            <p:ph type="sldNum" sz="quarter" idx="12"/>
          </p:nvPr>
        </p:nvSpPr>
        <p:spPr/>
        <p:txBody>
          <a:bodyPr/>
          <a:lstStyle/>
          <a:p>
            <a:fld id="{42782948-4DBE-204D-AB9E-B65E067054AE}" type="slidenum">
              <a:rPr lang="en-US" smtClean="0"/>
              <a:pPr/>
              <a:t>32</a:t>
            </a:fld>
            <a:endParaRPr lang="en-US"/>
          </a:p>
        </p:txBody>
      </p:sp>
      <p:pic>
        <p:nvPicPr>
          <p:cNvPr id="2" name="Picture 1">
            <a:extLst>
              <a:ext uri="{FF2B5EF4-FFF2-40B4-BE49-F238E27FC236}">
                <a16:creationId xmlns:a16="http://schemas.microsoft.com/office/drawing/2014/main" id="{FF41F929-76D6-459D-8B63-C03E06EFED07}"/>
              </a:ext>
            </a:extLst>
          </p:cNvPr>
          <p:cNvPicPr>
            <a:picLocks noChangeAspect="1"/>
          </p:cNvPicPr>
          <p:nvPr/>
        </p:nvPicPr>
        <p:blipFill>
          <a:blip r:embed="rId3"/>
          <a:stretch>
            <a:fillRect/>
          </a:stretch>
        </p:blipFill>
        <p:spPr>
          <a:xfrm>
            <a:off x="267854" y="761011"/>
            <a:ext cx="8608291" cy="4919024"/>
          </a:xfrm>
          <a:prstGeom prst="rect">
            <a:avLst/>
          </a:prstGeom>
        </p:spPr>
      </p:pic>
    </p:spTree>
    <p:extLst>
      <p:ext uri="{BB962C8B-B14F-4D97-AF65-F5344CB8AC3E}">
        <p14:creationId xmlns:p14="http://schemas.microsoft.com/office/powerpoint/2010/main" val="1805897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line chart&#10;&#10;Description automatically generated">
            <a:extLst>
              <a:ext uri="{FF2B5EF4-FFF2-40B4-BE49-F238E27FC236}">
                <a16:creationId xmlns:a16="http://schemas.microsoft.com/office/drawing/2014/main" id="{7E07B738-40AA-45CE-93E0-C3B632FEA23A}"/>
              </a:ext>
            </a:extLst>
          </p:cNvPr>
          <p:cNvPicPr>
            <a:picLocks noGrp="1" noChangeAspect="1"/>
          </p:cNvPicPr>
          <p:nvPr>
            <p:ph idx="1"/>
          </p:nvPr>
        </p:nvPicPr>
        <p:blipFill>
          <a:blip r:embed="rId3"/>
          <a:stretch>
            <a:fillRect/>
          </a:stretch>
        </p:blipFill>
        <p:spPr>
          <a:xfrm>
            <a:off x="457199" y="914400"/>
            <a:ext cx="8534401" cy="4876800"/>
          </a:xfrm>
        </p:spPr>
      </p:pic>
      <p:sp>
        <p:nvSpPr>
          <p:cNvPr id="3" name="Slide Number Placeholder 2">
            <a:extLst>
              <a:ext uri="{FF2B5EF4-FFF2-40B4-BE49-F238E27FC236}">
                <a16:creationId xmlns:a16="http://schemas.microsoft.com/office/drawing/2014/main" id="{C18C27CC-6C16-4407-BAD8-6DE51EA4C7CE}"/>
              </a:ext>
            </a:extLst>
          </p:cNvPr>
          <p:cNvSpPr>
            <a:spLocks noGrp="1"/>
          </p:cNvSpPr>
          <p:nvPr>
            <p:ph type="sldNum" sz="quarter" idx="4"/>
          </p:nvPr>
        </p:nvSpPr>
        <p:spPr/>
        <p:txBody>
          <a:bodyPr/>
          <a:lstStyle/>
          <a:p>
            <a:fld id="{42782948-4DBE-204D-AB9E-B65E067054AE}" type="slidenum">
              <a:rPr lang="en-US" smtClean="0"/>
              <a:pPr/>
              <a:t>33</a:t>
            </a:fld>
            <a:endParaRPr lang="en-US"/>
          </a:p>
        </p:txBody>
      </p:sp>
    </p:spTree>
    <p:extLst>
      <p:ext uri="{BB962C8B-B14F-4D97-AF65-F5344CB8AC3E}">
        <p14:creationId xmlns:p14="http://schemas.microsoft.com/office/powerpoint/2010/main" val="3401789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8C27CC-6C16-4407-BAD8-6DE51EA4C7CE}"/>
              </a:ext>
            </a:extLst>
          </p:cNvPr>
          <p:cNvSpPr>
            <a:spLocks noGrp="1"/>
          </p:cNvSpPr>
          <p:nvPr>
            <p:ph type="sldNum" sz="quarter" idx="4"/>
          </p:nvPr>
        </p:nvSpPr>
        <p:spPr/>
        <p:txBody>
          <a:bodyPr/>
          <a:lstStyle/>
          <a:p>
            <a:fld id="{42782948-4DBE-204D-AB9E-B65E067054AE}" type="slidenum">
              <a:rPr lang="en-US" smtClean="0"/>
              <a:pPr/>
              <a:t>34</a:t>
            </a:fld>
            <a:endParaRPr lang="en-US"/>
          </a:p>
        </p:txBody>
      </p:sp>
      <p:pic>
        <p:nvPicPr>
          <p:cNvPr id="8" name="Picture 7">
            <a:extLst>
              <a:ext uri="{FF2B5EF4-FFF2-40B4-BE49-F238E27FC236}">
                <a16:creationId xmlns:a16="http://schemas.microsoft.com/office/drawing/2014/main" id="{A6BA661A-F51E-4362-98FC-732534309F53}"/>
              </a:ext>
            </a:extLst>
          </p:cNvPr>
          <p:cNvPicPr>
            <a:picLocks noChangeAspect="1"/>
          </p:cNvPicPr>
          <p:nvPr/>
        </p:nvPicPr>
        <p:blipFill>
          <a:blip r:embed="rId3"/>
          <a:stretch>
            <a:fillRect/>
          </a:stretch>
        </p:blipFill>
        <p:spPr>
          <a:xfrm>
            <a:off x="722115" y="404091"/>
            <a:ext cx="7699769" cy="6049818"/>
          </a:xfrm>
          <a:prstGeom prst="rect">
            <a:avLst/>
          </a:prstGeom>
        </p:spPr>
      </p:pic>
    </p:spTree>
    <p:extLst>
      <p:ext uri="{BB962C8B-B14F-4D97-AF65-F5344CB8AC3E}">
        <p14:creationId xmlns:p14="http://schemas.microsoft.com/office/powerpoint/2010/main" val="3531296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 line chart&#10;&#10;Description automatically generated">
            <a:extLst>
              <a:ext uri="{FF2B5EF4-FFF2-40B4-BE49-F238E27FC236}">
                <a16:creationId xmlns:a16="http://schemas.microsoft.com/office/drawing/2014/main" id="{870487DE-3233-4E6D-8BF2-7206E4922AD1}"/>
              </a:ext>
            </a:extLst>
          </p:cNvPr>
          <p:cNvPicPr>
            <a:picLocks noGrp="1" noChangeAspect="1"/>
          </p:cNvPicPr>
          <p:nvPr>
            <p:ph sz="half" idx="1"/>
          </p:nvPr>
        </p:nvPicPr>
        <p:blipFill>
          <a:blip r:embed="rId3"/>
          <a:stretch>
            <a:fillRect/>
          </a:stretch>
        </p:blipFill>
        <p:spPr>
          <a:xfrm>
            <a:off x="609600" y="457200"/>
            <a:ext cx="7661564" cy="6019800"/>
          </a:xfrm>
        </p:spPr>
      </p:pic>
      <p:sp>
        <p:nvSpPr>
          <p:cNvPr id="4" name="Slide Number Placeholder 3">
            <a:extLst>
              <a:ext uri="{FF2B5EF4-FFF2-40B4-BE49-F238E27FC236}">
                <a16:creationId xmlns:a16="http://schemas.microsoft.com/office/drawing/2014/main" id="{3B2B6B88-ECB5-4797-8D74-869889956727}"/>
              </a:ext>
            </a:extLst>
          </p:cNvPr>
          <p:cNvSpPr>
            <a:spLocks noGrp="1"/>
          </p:cNvSpPr>
          <p:nvPr>
            <p:ph type="sldNum" sz="quarter" idx="12"/>
          </p:nvPr>
        </p:nvSpPr>
        <p:spPr/>
        <p:txBody>
          <a:bodyPr/>
          <a:lstStyle/>
          <a:p>
            <a:fld id="{42782948-4DBE-204D-AB9E-B65E067054AE}" type="slidenum">
              <a:rPr lang="en-US" smtClean="0"/>
              <a:pPr/>
              <a:t>35</a:t>
            </a:fld>
            <a:endParaRPr lang="en-US"/>
          </a:p>
        </p:txBody>
      </p:sp>
    </p:spTree>
    <p:extLst>
      <p:ext uri="{BB962C8B-B14F-4D97-AF65-F5344CB8AC3E}">
        <p14:creationId xmlns:p14="http://schemas.microsoft.com/office/powerpoint/2010/main" val="1362918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A70ACD-3FA9-4360-8E45-E810A055707F}"/>
              </a:ext>
            </a:extLst>
          </p:cNvPr>
          <p:cNvSpPr>
            <a:spLocks noGrp="1"/>
          </p:cNvSpPr>
          <p:nvPr>
            <p:ph type="sldNum" sz="quarter" idx="12"/>
          </p:nvPr>
        </p:nvSpPr>
        <p:spPr/>
        <p:txBody>
          <a:bodyPr/>
          <a:lstStyle/>
          <a:p>
            <a:fld id="{42782948-4DBE-204D-AB9E-B65E067054AE}" type="slidenum">
              <a:rPr lang="en-US" smtClean="0"/>
              <a:pPr/>
              <a:t>36</a:t>
            </a:fld>
            <a:endParaRPr lang="en-US"/>
          </a:p>
        </p:txBody>
      </p:sp>
      <p:pic>
        <p:nvPicPr>
          <p:cNvPr id="11" name="Picture 10">
            <a:extLst>
              <a:ext uri="{FF2B5EF4-FFF2-40B4-BE49-F238E27FC236}">
                <a16:creationId xmlns:a16="http://schemas.microsoft.com/office/drawing/2014/main" id="{C3F444E8-D744-4A59-AF12-4D98734A93C7}"/>
              </a:ext>
            </a:extLst>
          </p:cNvPr>
          <p:cNvPicPr>
            <a:picLocks noChangeAspect="1"/>
          </p:cNvPicPr>
          <p:nvPr/>
        </p:nvPicPr>
        <p:blipFill>
          <a:blip r:embed="rId4"/>
          <a:stretch>
            <a:fillRect/>
          </a:stretch>
        </p:blipFill>
        <p:spPr>
          <a:xfrm>
            <a:off x="0" y="1143000"/>
            <a:ext cx="9144000" cy="4572000"/>
          </a:xfrm>
          <a:prstGeom prst="rect">
            <a:avLst/>
          </a:prstGeom>
        </p:spPr>
      </p:pic>
    </p:spTree>
    <p:extLst>
      <p:ext uri="{BB962C8B-B14F-4D97-AF65-F5344CB8AC3E}">
        <p14:creationId xmlns:p14="http://schemas.microsoft.com/office/powerpoint/2010/main" val="3811795085"/>
      </p:ext>
    </p:extLst>
  </p:cSld>
  <p:clrMapOvr>
    <a:masterClrMapping/>
  </p:clrMapOvr>
  <p:extLst>
    <p:ext uri="{6950BFC3-D8DA-4A85-94F7-54DA5524770B}">
      <p188:commentRel xmlns:p188="http://schemas.microsoft.com/office/powerpoint/2018/8/main" r:id="rId3"/>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1CCA60-8D2F-47D1-97C5-30004F1ED9C2}"/>
              </a:ext>
            </a:extLst>
          </p:cNvPr>
          <p:cNvSpPr>
            <a:spLocks noGrp="1"/>
          </p:cNvSpPr>
          <p:nvPr>
            <p:ph type="sldNum" sz="quarter" idx="12"/>
          </p:nvPr>
        </p:nvSpPr>
        <p:spPr/>
        <p:txBody>
          <a:bodyPr/>
          <a:lstStyle/>
          <a:p>
            <a:fld id="{42782948-4DBE-204D-AB9E-B65E067054AE}" type="slidenum">
              <a:rPr lang="en-US" smtClean="0"/>
              <a:pPr/>
              <a:t>37</a:t>
            </a:fld>
            <a:endParaRPr lang="en-US"/>
          </a:p>
        </p:txBody>
      </p:sp>
      <p:pic>
        <p:nvPicPr>
          <p:cNvPr id="6" name="Picture 5">
            <a:extLst>
              <a:ext uri="{FF2B5EF4-FFF2-40B4-BE49-F238E27FC236}">
                <a16:creationId xmlns:a16="http://schemas.microsoft.com/office/drawing/2014/main" id="{0F8EBC73-103F-4D5E-B779-979662973778}"/>
              </a:ext>
            </a:extLst>
          </p:cNvPr>
          <p:cNvPicPr>
            <a:picLocks noChangeAspect="1"/>
          </p:cNvPicPr>
          <p:nvPr/>
        </p:nvPicPr>
        <p:blipFill>
          <a:blip r:embed="rId2"/>
          <a:stretch>
            <a:fillRect/>
          </a:stretch>
        </p:blipFill>
        <p:spPr>
          <a:xfrm>
            <a:off x="0" y="647752"/>
            <a:ext cx="9144000" cy="5225143"/>
          </a:xfrm>
          <a:prstGeom prst="rect">
            <a:avLst/>
          </a:prstGeom>
        </p:spPr>
      </p:pic>
    </p:spTree>
    <p:extLst>
      <p:ext uri="{BB962C8B-B14F-4D97-AF65-F5344CB8AC3E}">
        <p14:creationId xmlns:p14="http://schemas.microsoft.com/office/powerpoint/2010/main" val="30549615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CD57C0-F46A-42BB-BA1E-4F428952279A}"/>
              </a:ext>
            </a:extLst>
          </p:cNvPr>
          <p:cNvSpPr>
            <a:spLocks noGrp="1"/>
          </p:cNvSpPr>
          <p:nvPr>
            <p:ph type="sldNum" sz="quarter" idx="12"/>
          </p:nvPr>
        </p:nvSpPr>
        <p:spPr/>
        <p:txBody>
          <a:bodyPr/>
          <a:lstStyle/>
          <a:p>
            <a:fld id="{42782948-4DBE-204D-AB9E-B65E067054AE}" type="slidenum">
              <a:rPr lang="en-US" smtClean="0"/>
              <a:pPr/>
              <a:t>38</a:t>
            </a:fld>
            <a:endParaRPr lang="en-US"/>
          </a:p>
        </p:txBody>
      </p:sp>
      <p:pic>
        <p:nvPicPr>
          <p:cNvPr id="6" name="Picture 5">
            <a:extLst>
              <a:ext uri="{FF2B5EF4-FFF2-40B4-BE49-F238E27FC236}">
                <a16:creationId xmlns:a16="http://schemas.microsoft.com/office/drawing/2014/main" id="{2DF213E7-00A6-479C-911D-581A7E3AD7AA}"/>
              </a:ext>
            </a:extLst>
          </p:cNvPr>
          <p:cNvPicPr>
            <a:picLocks noChangeAspect="1"/>
          </p:cNvPicPr>
          <p:nvPr/>
        </p:nvPicPr>
        <p:blipFill>
          <a:blip r:embed="rId3"/>
          <a:stretch>
            <a:fillRect/>
          </a:stretch>
        </p:blipFill>
        <p:spPr>
          <a:xfrm>
            <a:off x="212032" y="612241"/>
            <a:ext cx="8825948" cy="5043399"/>
          </a:xfrm>
          <a:prstGeom prst="rect">
            <a:avLst/>
          </a:prstGeom>
        </p:spPr>
      </p:pic>
    </p:spTree>
    <p:extLst>
      <p:ext uri="{BB962C8B-B14F-4D97-AF65-F5344CB8AC3E}">
        <p14:creationId xmlns:p14="http://schemas.microsoft.com/office/powerpoint/2010/main" val="3983309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4D54C3-F44E-46DB-84D9-E1E81553D838}"/>
              </a:ext>
            </a:extLst>
          </p:cNvPr>
          <p:cNvSpPr>
            <a:spLocks noGrp="1"/>
          </p:cNvSpPr>
          <p:nvPr>
            <p:ph type="sldNum" sz="quarter" idx="4"/>
          </p:nvPr>
        </p:nvSpPr>
        <p:spPr/>
        <p:txBody>
          <a:bodyPr/>
          <a:lstStyle/>
          <a:p>
            <a:fld id="{42782948-4DBE-204D-AB9E-B65E067054AE}" type="slidenum">
              <a:rPr lang="en-US" smtClean="0"/>
              <a:pPr/>
              <a:t>39</a:t>
            </a:fld>
            <a:endParaRPr lang="en-US"/>
          </a:p>
        </p:txBody>
      </p:sp>
      <p:pic>
        <p:nvPicPr>
          <p:cNvPr id="5" name="Picture 4">
            <a:extLst>
              <a:ext uri="{FF2B5EF4-FFF2-40B4-BE49-F238E27FC236}">
                <a16:creationId xmlns:a16="http://schemas.microsoft.com/office/drawing/2014/main" id="{E9B523C6-DA60-4C79-9B96-2518C3B750C5}"/>
              </a:ext>
            </a:extLst>
          </p:cNvPr>
          <p:cNvPicPr>
            <a:picLocks noChangeAspect="1"/>
          </p:cNvPicPr>
          <p:nvPr/>
        </p:nvPicPr>
        <p:blipFill>
          <a:blip r:embed="rId2"/>
          <a:stretch>
            <a:fillRect/>
          </a:stretch>
        </p:blipFill>
        <p:spPr>
          <a:xfrm>
            <a:off x="0" y="1143000"/>
            <a:ext cx="9144000" cy="4572000"/>
          </a:xfrm>
          <a:prstGeom prst="rect">
            <a:avLst/>
          </a:prstGeom>
        </p:spPr>
      </p:pic>
    </p:spTree>
    <p:extLst>
      <p:ext uri="{BB962C8B-B14F-4D97-AF65-F5344CB8AC3E}">
        <p14:creationId xmlns:p14="http://schemas.microsoft.com/office/powerpoint/2010/main" val="667356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2A6CED-4AD7-4962-A77E-7916E3BED561}"/>
              </a:ext>
            </a:extLst>
          </p:cNvPr>
          <p:cNvSpPr>
            <a:spLocks noGrp="1"/>
          </p:cNvSpPr>
          <p:nvPr>
            <p:ph type="sldNum" sz="quarter" idx="12"/>
          </p:nvPr>
        </p:nvSpPr>
        <p:spPr/>
        <p:txBody>
          <a:bodyPr/>
          <a:lstStyle/>
          <a:p>
            <a:fld id="{42782948-4DBE-204D-AB9E-B65E067054AE}" type="slidenum">
              <a:rPr lang="en-US" smtClean="0"/>
              <a:pPr/>
              <a:t>4</a:t>
            </a:fld>
            <a:endParaRPr lang="en-US"/>
          </a:p>
        </p:txBody>
      </p:sp>
      <p:pic>
        <p:nvPicPr>
          <p:cNvPr id="17" name="Picture 16" descr="Chart&#10;&#10;Description automatically generated">
            <a:extLst>
              <a:ext uri="{FF2B5EF4-FFF2-40B4-BE49-F238E27FC236}">
                <a16:creationId xmlns:a16="http://schemas.microsoft.com/office/drawing/2014/main" id="{574AE14B-06CC-48B4-A7C0-FFF7501CCD4D}"/>
              </a:ext>
            </a:extLst>
          </p:cNvPr>
          <p:cNvPicPr>
            <a:picLocks noChangeAspect="1"/>
          </p:cNvPicPr>
          <p:nvPr/>
        </p:nvPicPr>
        <p:blipFill rotWithShape="1">
          <a:blip r:embed="rId3"/>
          <a:srcRect l="2383" r="1885"/>
          <a:stretch/>
        </p:blipFill>
        <p:spPr>
          <a:xfrm>
            <a:off x="185381" y="1026989"/>
            <a:ext cx="8773237" cy="4582241"/>
          </a:xfrm>
          <a:prstGeom prst="rect">
            <a:avLst/>
          </a:prstGeom>
        </p:spPr>
      </p:pic>
    </p:spTree>
    <p:extLst>
      <p:ext uri="{BB962C8B-B14F-4D97-AF65-F5344CB8AC3E}">
        <p14:creationId xmlns:p14="http://schemas.microsoft.com/office/powerpoint/2010/main" val="952852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865B34-02DF-3197-E8B9-163BB9683E83}"/>
              </a:ext>
            </a:extLst>
          </p:cNvPr>
          <p:cNvSpPr>
            <a:spLocks noGrp="1"/>
          </p:cNvSpPr>
          <p:nvPr>
            <p:ph type="sldNum" sz="quarter" idx="4"/>
          </p:nvPr>
        </p:nvSpPr>
        <p:spPr/>
        <p:txBody>
          <a:bodyPr/>
          <a:lstStyle/>
          <a:p>
            <a:fld id="{42782948-4DBE-204D-AB9E-B65E067054AE}" type="slidenum">
              <a:rPr lang="en-US" smtClean="0"/>
              <a:pPr/>
              <a:t>40</a:t>
            </a:fld>
            <a:endParaRPr lang="en-US"/>
          </a:p>
        </p:txBody>
      </p:sp>
      <p:pic>
        <p:nvPicPr>
          <p:cNvPr id="5" name="Picture 5" descr="Chart, line chart&#10;&#10;Description automatically generated">
            <a:extLst>
              <a:ext uri="{FF2B5EF4-FFF2-40B4-BE49-F238E27FC236}">
                <a16:creationId xmlns:a16="http://schemas.microsoft.com/office/drawing/2014/main" id="{C1F6083D-B864-DC6D-FFB9-65EC76AD70B2}"/>
              </a:ext>
            </a:extLst>
          </p:cNvPr>
          <p:cNvPicPr>
            <a:picLocks noChangeAspect="1"/>
          </p:cNvPicPr>
          <p:nvPr/>
        </p:nvPicPr>
        <p:blipFill>
          <a:blip r:embed="rId2"/>
          <a:stretch>
            <a:fillRect/>
          </a:stretch>
        </p:blipFill>
        <p:spPr>
          <a:xfrm>
            <a:off x="135953" y="830428"/>
            <a:ext cx="8828157" cy="5061086"/>
          </a:xfrm>
          <a:prstGeom prst="rect">
            <a:avLst/>
          </a:prstGeom>
        </p:spPr>
      </p:pic>
    </p:spTree>
    <p:extLst>
      <p:ext uri="{BB962C8B-B14F-4D97-AF65-F5344CB8AC3E}">
        <p14:creationId xmlns:p14="http://schemas.microsoft.com/office/powerpoint/2010/main" val="37225805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8CD54E-1266-49A0-B60E-C47253A33711}"/>
              </a:ext>
            </a:extLst>
          </p:cNvPr>
          <p:cNvSpPr>
            <a:spLocks noGrp="1"/>
          </p:cNvSpPr>
          <p:nvPr>
            <p:ph type="sldNum" sz="quarter" idx="4"/>
          </p:nvPr>
        </p:nvSpPr>
        <p:spPr/>
        <p:txBody>
          <a:bodyPr/>
          <a:lstStyle/>
          <a:p>
            <a:fld id="{42782948-4DBE-204D-AB9E-B65E067054AE}" type="slidenum">
              <a:rPr lang="en-US" smtClean="0"/>
              <a:pPr/>
              <a:t>41</a:t>
            </a:fld>
            <a:endParaRPr lang="en-US"/>
          </a:p>
        </p:txBody>
      </p:sp>
      <p:pic>
        <p:nvPicPr>
          <p:cNvPr id="5" name="Picture 4">
            <a:extLst>
              <a:ext uri="{FF2B5EF4-FFF2-40B4-BE49-F238E27FC236}">
                <a16:creationId xmlns:a16="http://schemas.microsoft.com/office/drawing/2014/main" id="{159AF1DC-F24F-4EB8-96F7-4F46D94BF2B1}"/>
              </a:ext>
            </a:extLst>
          </p:cNvPr>
          <p:cNvPicPr>
            <a:picLocks noChangeAspect="1"/>
          </p:cNvPicPr>
          <p:nvPr/>
        </p:nvPicPr>
        <p:blipFill>
          <a:blip r:embed="rId3"/>
          <a:stretch>
            <a:fillRect/>
          </a:stretch>
        </p:blipFill>
        <p:spPr>
          <a:xfrm>
            <a:off x="0" y="496831"/>
            <a:ext cx="9144000" cy="5225143"/>
          </a:xfrm>
          <a:prstGeom prst="rect">
            <a:avLst/>
          </a:prstGeom>
        </p:spPr>
      </p:pic>
    </p:spTree>
    <p:extLst>
      <p:ext uri="{BB962C8B-B14F-4D97-AF65-F5344CB8AC3E}">
        <p14:creationId xmlns:p14="http://schemas.microsoft.com/office/powerpoint/2010/main" val="3546199500"/>
      </p:ext>
    </p:extLst>
  </p:cSld>
  <p:clrMapOvr>
    <a:masterClrMapping/>
  </p:clrMapOvr>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A73623-C723-45FF-B249-BA2F9875A08C}"/>
              </a:ext>
            </a:extLst>
          </p:cNvPr>
          <p:cNvSpPr>
            <a:spLocks noGrp="1"/>
          </p:cNvSpPr>
          <p:nvPr>
            <p:ph type="sldNum" sz="quarter" idx="4"/>
          </p:nvPr>
        </p:nvSpPr>
        <p:spPr/>
        <p:txBody>
          <a:bodyPr/>
          <a:lstStyle/>
          <a:p>
            <a:fld id="{42782948-4DBE-204D-AB9E-B65E067054AE}" type="slidenum">
              <a:rPr lang="en-US" smtClean="0"/>
              <a:pPr/>
              <a:t>42</a:t>
            </a:fld>
            <a:endParaRPr lang="en-US"/>
          </a:p>
        </p:txBody>
      </p:sp>
      <p:pic>
        <p:nvPicPr>
          <p:cNvPr id="7" name="Picture 6">
            <a:extLst>
              <a:ext uri="{FF2B5EF4-FFF2-40B4-BE49-F238E27FC236}">
                <a16:creationId xmlns:a16="http://schemas.microsoft.com/office/drawing/2014/main" id="{B3DCABAC-A5C4-4AE0-8DF0-9DFAAA654844}"/>
              </a:ext>
            </a:extLst>
          </p:cNvPr>
          <p:cNvPicPr>
            <a:picLocks noChangeAspect="1"/>
          </p:cNvPicPr>
          <p:nvPr/>
        </p:nvPicPr>
        <p:blipFill>
          <a:blip r:embed="rId2"/>
          <a:stretch>
            <a:fillRect/>
          </a:stretch>
        </p:blipFill>
        <p:spPr>
          <a:xfrm>
            <a:off x="0" y="867791"/>
            <a:ext cx="9144000" cy="4572000"/>
          </a:xfrm>
          <a:prstGeom prst="rect">
            <a:avLst/>
          </a:prstGeom>
        </p:spPr>
      </p:pic>
    </p:spTree>
    <p:extLst>
      <p:ext uri="{BB962C8B-B14F-4D97-AF65-F5344CB8AC3E}">
        <p14:creationId xmlns:p14="http://schemas.microsoft.com/office/powerpoint/2010/main" val="3554882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43</a:t>
            </a:fld>
            <a:endParaRPr lang="en-US"/>
          </a:p>
        </p:txBody>
      </p:sp>
      <p:grpSp>
        <p:nvGrpSpPr>
          <p:cNvPr id="6" name="Group 5">
            <a:extLst>
              <a:ext uri="{FF2B5EF4-FFF2-40B4-BE49-F238E27FC236}">
                <a16:creationId xmlns:a16="http://schemas.microsoft.com/office/drawing/2014/main" id="{1C73568F-8A37-4593-93B1-F3FABB7DAAD3}"/>
              </a:ext>
            </a:extLst>
          </p:cNvPr>
          <p:cNvGrpSpPr/>
          <p:nvPr/>
        </p:nvGrpSpPr>
        <p:grpSpPr>
          <a:xfrm>
            <a:off x="643082" y="346921"/>
            <a:ext cx="7857836" cy="6174013"/>
            <a:chOff x="643082" y="346921"/>
            <a:chExt cx="7857836" cy="6174013"/>
          </a:xfrm>
        </p:grpSpPr>
        <p:pic>
          <p:nvPicPr>
            <p:cNvPr id="4" name="Picture 3">
              <a:extLst>
                <a:ext uri="{FF2B5EF4-FFF2-40B4-BE49-F238E27FC236}">
                  <a16:creationId xmlns:a16="http://schemas.microsoft.com/office/drawing/2014/main" id="{784EF211-C3AF-4746-963A-4DC264BB03A4}"/>
                </a:ext>
              </a:extLst>
            </p:cNvPr>
            <p:cNvPicPr>
              <a:picLocks noChangeAspect="1"/>
            </p:cNvPicPr>
            <p:nvPr/>
          </p:nvPicPr>
          <p:blipFill>
            <a:blip r:embed="rId2"/>
            <a:stretch>
              <a:fillRect/>
            </a:stretch>
          </p:blipFill>
          <p:spPr>
            <a:xfrm>
              <a:off x="643082" y="346921"/>
              <a:ext cx="7857836" cy="6174013"/>
            </a:xfrm>
            <a:prstGeom prst="rect">
              <a:avLst/>
            </a:prstGeom>
          </p:spPr>
        </p:pic>
        <p:sp>
          <p:nvSpPr>
            <p:cNvPr id="5" name="TextBox 4">
              <a:extLst>
                <a:ext uri="{FF2B5EF4-FFF2-40B4-BE49-F238E27FC236}">
                  <a16:creationId xmlns:a16="http://schemas.microsoft.com/office/drawing/2014/main" id="{128287B6-9B64-4CAC-8346-88E77A5A282D}"/>
                </a:ext>
              </a:extLst>
            </p:cNvPr>
            <p:cNvSpPr txBox="1"/>
            <p:nvPr/>
          </p:nvSpPr>
          <p:spPr>
            <a:xfrm>
              <a:off x="643082" y="414779"/>
              <a:ext cx="7409468" cy="646331"/>
            </a:xfrm>
            <a:prstGeom prst="rect">
              <a:avLst/>
            </a:prstGeom>
            <a:solidFill>
              <a:schemeClr val="bg1"/>
            </a:solidFill>
          </p:spPr>
          <p:txBody>
            <a:bodyPr wrap="square" rtlCol="0">
              <a:spAutoFit/>
            </a:bodyPr>
            <a:lstStyle/>
            <a:p>
              <a:r>
                <a:rPr lang="en-US"/>
                <a:t>Hormonal IUD insertions </a:t>
              </a:r>
              <a:r>
                <a:rPr lang="en-US" b="1">
                  <a:solidFill>
                    <a:srgbClr val="002F6C"/>
                  </a:solidFill>
                </a:rPr>
                <a:t>increased</a:t>
              </a:r>
              <a:r>
                <a:rPr lang="en-US">
                  <a:solidFill>
                    <a:srgbClr val="002F6C"/>
                  </a:solidFill>
                </a:rPr>
                <a:t> </a:t>
              </a:r>
              <a:r>
                <a:rPr lang="en-US"/>
                <a:t>among females age 20+ reversing a </a:t>
              </a:r>
              <a:r>
                <a:rPr lang="en-US" b="1">
                  <a:solidFill>
                    <a:srgbClr val="BA0C2F"/>
                  </a:solidFill>
                </a:rPr>
                <a:t>decline</a:t>
              </a:r>
              <a:r>
                <a:rPr lang="en-US"/>
                <a:t> since Q2 2021</a:t>
              </a:r>
            </a:p>
          </p:txBody>
        </p:sp>
      </p:grpSp>
    </p:spTree>
    <p:extLst>
      <p:ext uri="{BB962C8B-B14F-4D97-AF65-F5344CB8AC3E}">
        <p14:creationId xmlns:p14="http://schemas.microsoft.com/office/powerpoint/2010/main" val="493493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9E3C38D-6E6F-43E9-BC40-897027775270}"/>
              </a:ext>
            </a:extLst>
          </p:cNvPr>
          <p:cNvSpPr>
            <a:spLocks noGrp="1"/>
          </p:cNvSpPr>
          <p:nvPr>
            <p:ph type="sldNum" sz="quarter" idx="4"/>
          </p:nvPr>
        </p:nvSpPr>
        <p:spPr/>
        <p:txBody>
          <a:bodyPr/>
          <a:lstStyle/>
          <a:p>
            <a:fld id="{42782948-4DBE-204D-AB9E-B65E067054AE}" type="slidenum">
              <a:rPr lang="en-US" smtClean="0"/>
              <a:pPr/>
              <a:t>44</a:t>
            </a:fld>
            <a:endParaRPr lang="en-US"/>
          </a:p>
        </p:txBody>
      </p:sp>
      <p:pic>
        <p:nvPicPr>
          <p:cNvPr id="15" name="Picture 14" descr="Chart, scatter chart&#10;&#10;Description automatically generated">
            <a:extLst>
              <a:ext uri="{FF2B5EF4-FFF2-40B4-BE49-F238E27FC236}">
                <a16:creationId xmlns:a16="http://schemas.microsoft.com/office/drawing/2014/main" id="{3629544A-FA34-4139-8BEE-C64E4A81D975}"/>
              </a:ext>
            </a:extLst>
          </p:cNvPr>
          <p:cNvPicPr>
            <a:picLocks noChangeAspect="1"/>
          </p:cNvPicPr>
          <p:nvPr/>
        </p:nvPicPr>
        <p:blipFill>
          <a:blip r:embed="rId3"/>
          <a:stretch>
            <a:fillRect/>
          </a:stretch>
        </p:blipFill>
        <p:spPr>
          <a:xfrm>
            <a:off x="98378" y="813118"/>
            <a:ext cx="8968217" cy="5124695"/>
          </a:xfrm>
          <a:prstGeom prst="rect">
            <a:avLst/>
          </a:prstGeom>
        </p:spPr>
      </p:pic>
    </p:spTree>
    <p:extLst>
      <p:ext uri="{BB962C8B-B14F-4D97-AF65-F5344CB8AC3E}">
        <p14:creationId xmlns:p14="http://schemas.microsoft.com/office/powerpoint/2010/main" val="7497967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0BF2CA-F758-489E-A1FC-B293320BF060}"/>
              </a:ext>
            </a:extLst>
          </p:cNvPr>
          <p:cNvSpPr>
            <a:spLocks noGrp="1"/>
          </p:cNvSpPr>
          <p:nvPr>
            <p:ph type="sldNum" sz="quarter" idx="4"/>
          </p:nvPr>
        </p:nvSpPr>
        <p:spPr/>
        <p:txBody>
          <a:bodyPr/>
          <a:lstStyle/>
          <a:p>
            <a:fld id="{42782948-4DBE-204D-AB9E-B65E067054AE}" type="slidenum">
              <a:rPr lang="en-US" smtClean="0"/>
              <a:pPr/>
              <a:t>45</a:t>
            </a:fld>
            <a:endParaRPr lang="en-US"/>
          </a:p>
        </p:txBody>
      </p:sp>
      <p:pic>
        <p:nvPicPr>
          <p:cNvPr id="6" name="Picture 5" descr="Chart, scatter chart&#10;&#10;Description automatically generated">
            <a:extLst>
              <a:ext uri="{FF2B5EF4-FFF2-40B4-BE49-F238E27FC236}">
                <a16:creationId xmlns:a16="http://schemas.microsoft.com/office/drawing/2014/main" id="{870F2E21-B60C-440C-A867-6996EB5702B0}"/>
              </a:ext>
            </a:extLst>
          </p:cNvPr>
          <p:cNvPicPr>
            <a:picLocks noChangeAspect="1"/>
          </p:cNvPicPr>
          <p:nvPr/>
        </p:nvPicPr>
        <p:blipFill>
          <a:blip r:embed="rId2"/>
          <a:stretch>
            <a:fillRect/>
          </a:stretch>
        </p:blipFill>
        <p:spPr>
          <a:xfrm>
            <a:off x="138715" y="1009993"/>
            <a:ext cx="8866570" cy="5066611"/>
          </a:xfrm>
          <a:prstGeom prst="rect">
            <a:avLst/>
          </a:prstGeom>
        </p:spPr>
      </p:pic>
      <p:sp>
        <p:nvSpPr>
          <p:cNvPr id="4" name="TextBox 3">
            <a:extLst>
              <a:ext uri="{FF2B5EF4-FFF2-40B4-BE49-F238E27FC236}">
                <a16:creationId xmlns:a16="http://schemas.microsoft.com/office/drawing/2014/main" id="{42C23A7F-84E2-482A-BFFD-E69EFEAB9BEF}"/>
              </a:ext>
            </a:extLst>
          </p:cNvPr>
          <p:cNvSpPr txBox="1"/>
          <p:nvPr/>
        </p:nvSpPr>
        <p:spPr>
          <a:xfrm>
            <a:off x="690465" y="1009993"/>
            <a:ext cx="7343192" cy="646331"/>
          </a:xfrm>
          <a:prstGeom prst="rect">
            <a:avLst/>
          </a:prstGeom>
          <a:solidFill>
            <a:schemeClr val="bg1"/>
          </a:solidFill>
        </p:spPr>
        <p:txBody>
          <a:bodyPr wrap="square" rtlCol="0">
            <a:spAutoFit/>
          </a:bodyPr>
          <a:lstStyle/>
          <a:p>
            <a:r>
              <a:rPr lang="en-US"/>
              <a:t>The ratio of number of clients removing LARCs to number of clients initiating LARC each month has declined slightly since 2018</a:t>
            </a:r>
            <a:endParaRPr lang="en-GB"/>
          </a:p>
        </p:txBody>
      </p:sp>
    </p:spTree>
    <p:extLst>
      <p:ext uri="{BB962C8B-B14F-4D97-AF65-F5344CB8AC3E}">
        <p14:creationId xmlns:p14="http://schemas.microsoft.com/office/powerpoint/2010/main" val="3308157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6EE3E07-E5A0-91DB-F656-E6C47461553B}"/>
              </a:ext>
            </a:extLst>
          </p:cNvPr>
          <p:cNvSpPr>
            <a:spLocks noGrp="1"/>
          </p:cNvSpPr>
          <p:nvPr>
            <p:ph type="sldNum" sz="quarter" idx="4"/>
          </p:nvPr>
        </p:nvSpPr>
        <p:spPr/>
        <p:txBody>
          <a:bodyPr/>
          <a:lstStyle/>
          <a:p>
            <a:fld id="{42782948-4DBE-204D-AB9E-B65E067054AE}" type="slidenum">
              <a:rPr lang="en-US" smtClean="0"/>
              <a:pPr/>
              <a:t>46</a:t>
            </a:fld>
            <a:endParaRPr lang="en-US"/>
          </a:p>
        </p:txBody>
      </p:sp>
      <p:sp>
        <p:nvSpPr>
          <p:cNvPr id="4" name="Title 3">
            <a:extLst>
              <a:ext uri="{FF2B5EF4-FFF2-40B4-BE49-F238E27FC236}">
                <a16:creationId xmlns:a16="http://schemas.microsoft.com/office/drawing/2014/main" id="{A3C785A7-E299-760C-2717-7DA7B391BA16}"/>
              </a:ext>
            </a:extLst>
          </p:cNvPr>
          <p:cNvSpPr>
            <a:spLocks noGrp="1"/>
          </p:cNvSpPr>
          <p:nvPr>
            <p:ph type="title"/>
          </p:nvPr>
        </p:nvSpPr>
        <p:spPr>
          <a:xfrm>
            <a:off x="685800" y="2145943"/>
            <a:ext cx="7772400" cy="1569660"/>
          </a:xfrm>
        </p:spPr>
        <p:txBody>
          <a:bodyPr/>
          <a:lstStyle/>
          <a:p>
            <a:pPr algn="ctr"/>
            <a:r>
              <a:rPr lang="en-US" sz="9600" dirty="0"/>
              <a:t>Q&amp;A</a:t>
            </a:r>
          </a:p>
        </p:txBody>
      </p:sp>
    </p:spTree>
    <p:extLst>
      <p:ext uri="{BB962C8B-B14F-4D97-AF65-F5344CB8AC3E}">
        <p14:creationId xmlns:p14="http://schemas.microsoft.com/office/powerpoint/2010/main" val="3745434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5</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88B196BB-AEC7-4736-8C4D-95E2532ECD21}"/>
              </a:ext>
            </a:extLst>
          </p:cNvPr>
          <p:cNvPicPr>
            <a:picLocks noChangeAspect="1"/>
          </p:cNvPicPr>
          <p:nvPr/>
        </p:nvPicPr>
        <p:blipFill>
          <a:blip r:embed="rId3"/>
          <a:stretch>
            <a:fillRect/>
          </a:stretch>
        </p:blipFill>
        <p:spPr>
          <a:xfrm>
            <a:off x="0" y="801705"/>
            <a:ext cx="9144000" cy="5248899"/>
          </a:xfrm>
          <a:prstGeom prst="rect">
            <a:avLst/>
          </a:prstGeom>
        </p:spPr>
      </p:pic>
    </p:spTree>
    <p:extLst>
      <p:ext uri="{BB962C8B-B14F-4D97-AF65-F5344CB8AC3E}">
        <p14:creationId xmlns:p14="http://schemas.microsoft.com/office/powerpoint/2010/main" val="3613071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2A6CED-4AD7-4962-A77E-7916E3BED561}"/>
              </a:ext>
            </a:extLst>
          </p:cNvPr>
          <p:cNvSpPr>
            <a:spLocks noGrp="1"/>
          </p:cNvSpPr>
          <p:nvPr>
            <p:ph type="sldNum" sz="quarter" idx="12"/>
          </p:nvPr>
        </p:nvSpPr>
        <p:spPr/>
        <p:txBody>
          <a:bodyPr/>
          <a:lstStyle/>
          <a:p>
            <a:fld id="{42782948-4DBE-204D-AB9E-B65E067054AE}" type="slidenum">
              <a:rPr lang="en-US" smtClean="0"/>
              <a:pPr/>
              <a:t>6</a:t>
            </a:fld>
            <a:endParaRPr lang="en-US"/>
          </a:p>
        </p:txBody>
      </p:sp>
      <p:pic>
        <p:nvPicPr>
          <p:cNvPr id="11" name="Picture 10" descr="Chart, line chart, scatter chart&#10;&#10;Description automatically generated">
            <a:extLst>
              <a:ext uri="{FF2B5EF4-FFF2-40B4-BE49-F238E27FC236}">
                <a16:creationId xmlns:a16="http://schemas.microsoft.com/office/drawing/2014/main" id="{1F2E4498-BF86-40D1-9877-66C19E11607A}"/>
              </a:ext>
            </a:extLst>
          </p:cNvPr>
          <p:cNvPicPr>
            <a:picLocks noChangeAspect="1"/>
          </p:cNvPicPr>
          <p:nvPr/>
        </p:nvPicPr>
        <p:blipFill>
          <a:blip r:embed="rId3"/>
          <a:stretch>
            <a:fillRect/>
          </a:stretch>
        </p:blipFill>
        <p:spPr>
          <a:xfrm>
            <a:off x="160383" y="1096938"/>
            <a:ext cx="8846754" cy="5055287"/>
          </a:xfrm>
          <a:prstGeom prst="rect">
            <a:avLst/>
          </a:prstGeom>
        </p:spPr>
      </p:pic>
      <p:pic>
        <p:nvPicPr>
          <p:cNvPr id="5" name="Picture 4" descr="Chart, bar chart, histogram&#10;&#10;Description automatically generated">
            <a:extLst>
              <a:ext uri="{FF2B5EF4-FFF2-40B4-BE49-F238E27FC236}">
                <a16:creationId xmlns:a16="http://schemas.microsoft.com/office/drawing/2014/main" id="{89298022-0CB9-49D1-A8E5-A5BA138A1F4A}"/>
              </a:ext>
            </a:extLst>
          </p:cNvPr>
          <p:cNvPicPr>
            <a:picLocks noChangeAspect="1"/>
          </p:cNvPicPr>
          <p:nvPr/>
        </p:nvPicPr>
        <p:blipFill>
          <a:blip r:embed="rId4"/>
          <a:stretch>
            <a:fillRect/>
          </a:stretch>
        </p:blipFill>
        <p:spPr>
          <a:xfrm>
            <a:off x="0" y="903512"/>
            <a:ext cx="9020180" cy="5154388"/>
          </a:xfrm>
          <a:prstGeom prst="rect">
            <a:avLst/>
          </a:prstGeom>
        </p:spPr>
      </p:pic>
    </p:spTree>
    <p:extLst>
      <p:ext uri="{BB962C8B-B14F-4D97-AF65-F5344CB8AC3E}">
        <p14:creationId xmlns:p14="http://schemas.microsoft.com/office/powerpoint/2010/main" val="2131980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7</a:t>
            </a:fld>
            <a:endParaRPr lang="en-US"/>
          </a:p>
        </p:txBody>
      </p:sp>
      <p:pic>
        <p:nvPicPr>
          <p:cNvPr id="9" name="Picture 8" descr="Chart&#10;&#10;Description automatically generated">
            <a:extLst>
              <a:ext uri="{FF2B5EF4-FFF2-40B4-BE49-F238E27FC236}">
                <a16:creationId xmlns:a16="http://schemas.microsoft.com/office/drawing/2014/main" id="{3D5818C5-7EA8-4392-B023-91C6998B0017}"/>
              </a:ext>
            </a:extLst>
          </p:cNvPr>
          <p:cNvPicPr>
            <a:picLocks noChangeAspect="1"/>
          </p:cNvPicPr>
          <p:nvPr/>
        </p:nvPicPr>
        <p:blipFill>
          <a:blip r:embed="rId3"/>
          <a:stretch>
            <a:fillRect/>
          </a:stretch>
        </p:blipFill>
        <p:spPr>
          <a:xfrm>
            <a:off x="114293" y="765806"/>
            <a:ext cx="8961128" cy="5120644"/>
          </a:xfrm>
          <a:prstGeom prst="rect">
            <a:avLst/>
          </a:prstGeom>
        </p:spPr>
      </p:pic>
    </p:spTree>
    <p:extLst>
      <p:ext uri="{BB962C8B-B14F-4D97-AF65-F5344CB8AC3E}">
        <p14:creationId xmlns:p14="http://schemas.microsoft.com/office/powerpoint/2010/main" val="3588634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FE99F-4BC6-428F-A681-70F11680EF54}"/>
              </a:ext>
            </a:extLst>
          </p:cNvPr>
          <p:cNvSpPr>
            <a:spLocks noGrp="1"/>
          </p:cNvSpPr>
          <p:nvPr>
            <p:ph type="sldNum" sz="quarter" idx="4"/>
          </p:nvPr>
        </p:nvSpPr>
        <p:spPr/>
        <p:txBody>
          <a:bodyPr/>
          <a:lstStyle/>
          <a:p>
            <a:fld id="{42782948-4DBE-204D-AB9E-B65E067054AE}" type="slidenum">
              <a:rPr lang="en-US" smtClean="0"/>
              <a:pPr/>
              <a:t>8</a:t>
            </a:fld>
            <a:endParaRPr lang="en-US"/>
          </a:p>
        </p:txBody>
      </p:sp>
      <p:pic>
        <p:nvPicPr>
          <p:cNvPr id="7" name="Picture 6" descr="Chart, bar chart&#10;&#10;Description automatically generated">
            <a:extLst>
              <a:ext uri="{FF2B5EF4-FFF2-40B4-BE49-F238E27FC236}">
                <a16:creationId xmlns:a16="http://schemas.microsoft.com/office/drawing/2014/main" id="{16E8EAA5-A5D4-DB97-F93F-649A69D0BF6E}"/>
              </a:ext>
            </a:extLst>
          </p:cNvPr>
          <p:cNvPicPr>
            <a:picLocks noChangeAspect="1"/>
          </p:cNvPicPr>
          <p:nvPr/>
        </p:nvPicPr>
        <p:blipFill>
          <a:blip r:embed="rId4"/>
          <a:stretch>
            <a:fillRect/>
          </a:stretch>
        </p:blipFill>
        <p:spPr>
          <a:xfrm>
            <a:off x="216816" y="1816177"/>
            <a:ext cx="8774784" cy="3240146"/>
          </a:xfrm>
          <a:prstGeom prst="rect">
            <a:avLst/>
          </a:prstGeom>
        </p:spPr>
      </p:pic>
      <p:sp>
        <p:nvSpPr>
          <p:cNvPr id="9" name="TextBox 8">
            <a:extLst>
              <a:ext uri="{FF2B5EF4-FFF2-40B4-BE49-F238E27FC236}">
                <a16:creationId xmlns:a16="http://schemas.microsoft.com/office/drawing/2014/main" id="{92325A62-CC1F-95D9-13D5-017B6B7B7AF8}"/>
              </a:ext>
            </a:extLst>
          </p:cNvPr>
          <p:cNvSpPr txBox="1"/>
          <p:nvPr/>
        </p:nvSpPr>
        <p:spPr>
          <a:xfrm>
            <a:off x="-12441" y="1125208"/>
            <a:ext cx="9072880" cy="707886"/>
          </a:xfrm>
          <a:prstGeom prst="rect">
            <a:avLst/>
          </a:prstGeom>
          <a:solidFill>
            <a:schemeClr val="bg1"/>
          </a:solidFill>
        </p:spPr>
        <p:txBody>
          <a:bodyPr wrap="square" lIns="91440" tIns="45720" rIns="91440" bIns="45720" rtlCol="0" anchor="t">
            <a:spAutoFit/>
          </a:bodyPr>
          <a:lstStyle/>
          <a:p>
            <a:pPr algn="ctr"/>
            <a:r>
              <a:rPr lang="en-US" sz="2000">
                <a:latin typeface="+mj-lt"/>
              </a:rPr>
              <a:t>Proportions of expected deliveries occurring in health facilities has decreased since 2020 except for Central, Northern and North-Western</a:t>
            </a:r>
            <a:endParaRPr lang="en-US"/>
          </a:p>
        </p:txBody>
      </p:sp>
    </p:spTree>
    <p:extLst>
      <p:ext uri="{BB962C8B-B14F-4D97-AF65-F5344CB8AC3E}">
        <p14:creationId xmlns:p14="http://schemas.microsoft.com/office/powerpoint/2010/main" val="259150730"/>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2A6CED-4AD7-4962-A77E-7916E3BED561}"/>
              </a:ext>
            </a:extLst>
          </p:cNvPr>
          <p:cNvSpPr>
            <a:spLocks noGrp="1"/>
          </p:cNvSpPr>
          <p:nvPr>
            <p:ph type="sldNum" sz="quarter" idx="12"/>
          </p:nvPr>
        </p:nvSpPr>
        <p:spPr/>
        <p:txBody>
          <a:bodyPr/>
          <a:lstStyle/>
          <a:p>
            <a:fld id="{42782948-4DBE-204D-AB9E-B65E067054AE}" type="slidenum">
              <a:rPr lang="en-US" smtClean="0"/>
              <a:pPr/>
              <a:t>9</a:t>
            </a:fld>
            <a:endParaRPr lang="en-US"/>
          </a:p>
        </p:txBody>
      </p:sp>
      <p:pic>
        <p:nvPicPr>
          <p:cNvPr id="11" name="Picture 10" descr="Chart, line chart&#10;&#10;Description automatically generated">
            <a:extLst>
              <a:ext uri="{FF2B5EF4-FFF2-40B4-BE49-F238E27FC236}">
                <a16:creationId xmlns:a16="http://schemas.microsoft.com/office/drawing/2014/main" id="{A8532400-F30D-4F9D-963E-DA664597300E}"/>
              </a:ext>
            </a:extLst>
          </p:cNvPr>
          <p:cNvPicPr>
            <a:picLocks noChangeAspect="1"/>
          </p:cNvPicPr>
          <p:nvPr/>
        </p:nvPicPr>
        <p:blipFill>
          <a:blip r:embed="rId3"/>
          <a:stretch>
            <a:fillRect/>
          </a:stretch>
        </p:blipFill>
        <p:spPr>
          <a:xfrm>
            <a:off x="134821" y="715915"/>
            <a:ext cx="8874358" cy="5071061"/>
          </a:xfrm>
          <a:prstGeom prst="rect">
            <a:avLst/>
          </a:prstGeom>
        </p:spPr>
      </p:pic>
    </p:spTree>
    <p:extLst>
      <p:ext uri="{BB962C8B-B14F-4D97-AF65-F5344CB8AC3E}">
        <p14:creationId xmlns:p14="http://schemas.microsoft.com/office/powerpoint/2010/main" val="3467017752"/>
      </p:ext>
    </p:extLst>
  </p:cSld>
  <p:clrMapOvr>
    <a:masterClrMapping/>
  </p:clrMapOvr>
</p:sld>
</file>

<file path=ppt/theme/theme1.xml><?xml version="1.0" encoding="utf-8"?>
<a:theme xmlns:a="http://schemas.openxmlformats.org/drawingml/2006/main" name="4.3-Template_12.7.2016">
  <a:themeElements>
    <a:clrScheme name="Custom 2">
      <a:dk1>
        <a:sysClr val="windowText" lastClr="000000"/>
      </a:dk1>
      <a:lt1>
        <a:srgbClr val="FFFFFF"/>
      </a:lt1>
      <a:dk2>
        <a:srgbClr val="002F6C"/>
      </a:dk2>
      <a:lt2>
        <a:srgbClr val="BA0C2F"/>
      </a:lt2>
      <a:accent1>
        <a:srgbClr val="002F6C"/>
      </a:accent1>
      <a:accent2>
        <a:srgbClr val="BA0C2F"/>
      </a:accent2>
      <a:accent3>
        <a:srgbClr val="6C6463"/>
      </a:accent3>
      <a:accent4>
        <a:srgbClr val="000000"/>
      </a:accent4>
      <a:accent5>
        <a:srgbClr val="CFCDC9"/>
      </a:accent5>
      <a:accent6>
        <a:srgbClr val="0067B9"/>
      </a:accent6>
      <a:hlink>
        <a:srgbClr val="6C6463"/>
      </a:hlink>
      <a:folHlink>
        <a:srgbClr val="CFCDC9"/>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9cfb1195-9d9a-45b0-9c73-c90d47cb3707">
      <Terms xmlns="http://schemas.microsoft.com/office/infopath/2007/PartnerControls"/>
    </lcf76f155ced4ddcb4097134ff3c332f>
    <TaxCatchAll xmlns="2eca5edd-9f5c-4f05-a203-a5b219c616c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54B9DE495FB0C4AACB47AC58CAF071C" ma:contentTypeVersion="12" ma:contentTypeDescription="Create a new document." ma:contentTypeScope="" ma:versionID="7b54469c1320aa9edd9b8b8d7032dda6">
  <xsd:schema xmlns:xsd="http://www.w3.org/2001/XMLSchema" xmlns:xs="http://www.w3.org/2001/XMLSchema" xmlns:p="http://schemas.microsoft.com/office/2006/metadata/properties" xmlns:ns2="9cfb1195-9d9a-45b0-9c73-c90d47cb3707" xmlns:ns3="2eca5edd-9f5c-4f05-a203-a5b219c616c1" targetNamespace="http://schemas.microsoft.com/office/2006/metadata/properties" ma:root="true" ma:fieldsID="abb043aac72336de46253d997c2dc02a" ns2:_="" ns3:_="">
    <xsd:import namespace="9cfb1195-9d9a-45b0-9c73-c90d47cb3707"/>
    <xsd:import namespace="2eca5edd-9f5c-4f05-a203-a5b219c616c1"/>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fb1195-9d9a-45b0-9c73-c90d47cb37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0ffb2afa-0461-4a25-b7e7-e28982f86d9a"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eca5edd-9f5c-4f05-a203-a5b219c616c1"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f0bf6748-3201-4993-b67e-7278a815d8db}" ma:internalName="TaxCatchAll" ma:showField="CatchAllData" ma:web="2eca5edd-9f5c-4f05-a203-a5b219c616c1">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8E4D7D-3E13-45AB-9BA3-289354147839}">
  <ds:schemaRefs>
    <ds:schemaRef ds:uri="2eca5edd-9f5c-4f05-a203-a5b219c616c1"/>
    <ds:schemaRef ds:uri="9cfb1195-9d9a-45b0-9c73-c90d47cb370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ED53B01-D9F7-4727-8849-16706F0701B4}">
  <ds:schemaRefs>
    <ds:schemaRef ds:uri="http://schemas.microsoft.com/sharepoint/v3/contenttype/forms"/>
  </ds:schemaRefs>
</ds:datastoreItem>
</file>

<file path=customXml/itemProps3.xml><?xml version="1.0" encoding="utf-8"?>
<ds:datastoreItem xmlns:ds="http://schemas.openxmlformats.org/officeDocument/2006/customXml" ds:itemID="{B2610C27-C55F-408A-8ABE-EC2A2CD33204}">
  <ds:schemaRefs>
    <ds:schemaRef ds:uri="2eca5edd-9f5c-4f05-a203-a5b219c616c1"/>
    <ds:schemaRef ds:uri="9cfb1195-9d9a-45b0-9c73-c90d47cb370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68</TotalTime>
  <Words>1836</Words>
  <Application>Microsoft Office PowerPoint</Application>
  <PresentationFormat>On-screen Show (4:3)</PresentationFormat>
  <Paragraphs>190</Paragraphs>
  <Slides>46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Gill Sans MT</vt:lpstr>
      <vt:lpstr>Helvetica</vt:lpstr>
      <vt:lpstr>4.3-Template_12.7.2016</vt:lpstr>
      <vt:lpstr>USAID Zambia Evidence For Health (E4H)</vt:lpstr>
      <vt:lpstr>Maternal and Neonatal Health</vt:lpstr>
      <vt:lpstr>Maternal and Perinatal Health Dashboard: Direction of annual indicator data Jan 2020 to Jan-Mar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Child Health, Immunization, and Nutrition</vt:lpstr>
      <vt:lpstr>Child Health Dashboard Direction of annual indicator data Jan 2020 to Jan-Mar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Family Planning</vt:lpstr>
      <vt:lpstr>Family Planning Dashboard Direction of annual indicator data Jan 2020 to Jan-Mar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USAID Zambia Evidence For Health (E4H)</dc:title>
  <dc:creator>Nyimbili, Shida</dc:creator>
  <cp:lastModifiedBy>Killian, Dan</cp:lastModifiedBy>
  <cp:revision>10</cp:revision>
  <dcterms:created xsi:type="dcterms:W3CDTF">2022-05-17T21:19:35Z</dcterms:created>
  <dcterms:modified xsi:type="dcterms:W3CDTF">2022-06-02T04:46:43Z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0x010100A54B9DE495FB0C4AACB47AC58CAF071C</vt:lpwstr>
  </property>
  <property fmtid="{D5CDD505-2E9C-101B-9397-08002B2CF9AE}" pid="3" name="MediaServiceImageTags">
    <vt:lpwstr/>
  </property>
</Properties>
</file>